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57" r:id="rId3"/>
    <p:sldId id="258" r:id="rId4"/>
    <p:sldId id="259" r:id="rId5"/>
    <p:sldId id="261" r:id="rId6"/>
    <p:sldId id="262" r:id="rId7"/>
    <p:sldId id="264" r:id="rId8"/>
    <p:sldId id="263" r:id="rId9"/>
    <p:sldId id="265" r:id="rId10"/>
    <p:sldId id="266" r:id="rId11"/>
  </p:sldIdLst>
  <p:sldSz cx="9144000" cy="6858000" type="screen4x3"/>
  <p:notesSz cx="6881813" cy="9296400"/>
  <p:defaultTextStyle>
    <a:defPPr>
      <a:defRPr lang="en-GB"/>
    </a:defPPr>
    <a:lvl1pPr algn="l" rtl="0" fontAlgn="base">
      <a:spcBef>
        <a:spcPct val="0"/>
      </a:spcBef>
      <a:spcAft>
        <a:spcPct val="0"/>
      </a:spcAft>
      <a:defRPr sz="2400" kern="1200">
        <a:solidFill>
          <a:schemeClr val="tx1"/>
        </a:solidFill>
        <a:latin typeface="Verdana" pitchFamily="34" charset="0"/>
        <a:ea typeface="+mn-ea"/>
        <a:cs typeface="+mn-cs"/>
      </a:defRPr>
    </a:lvl1pPr>
    <a:lvl2pPr marL="457200" algn="l" rtl="0" fontAlgn="base">
      <a:spcBef>
        <a:spcPct val="0"/>
      </a:spcBef>
      <a:spcAft>
        <a:spcPct val="0"/>
      </a:spcAft>
      <a:defRPr sz="2400" kern="1200">
        <a:solidFill>
          <a:schemeClr val="tx1"/>
        </a:solidFill>
        <a:latin typeface="Verdana" pitchFamily="34" charset="0"/>
        <a:ea typeface="+mn-ea"/>
        <a:cs typeface="+mn-cs"/>
      </a:defRPr>
    </a:lvl2pPr>
    <a:lvl3pPr marL="914400" algn="l" rtl="0" fontAlgn="base">
      <a:spcBef>
        <a:spcPct val="0"/>
      </a:spcBef>
      <a:spcAft>
        <a:spcPct val="0"/>
      </a:spcAft>
      <a:defRPr sz="2400" kern="1200">
        <a:solidFill>
          <a:schemeClr val="tx1"/>
        </a:solidFill>
        <a:latin typeface="Verdana" pitchFamily="34" charset="0"/>
        <a:ea typeface="+mn-ea"/>
        <a:cs typeface="+mn-cs"/>
      </a:defRPr>
    </a:lvl3pPr>
    <a:lvl4pPr marL="1371600" algn="l" rtl="0" fontAlgn="base">
      <a:spcBef>
        <a:spcPct val="0"/>
      </a:spcBef>
      <a:spcAft>
        <a:spcPct val="0"/>
      </a:spcAft>
      <a:defRPr sz="2400" kern="1200">
        <a:solidFill>
          <a:schemeClr val="tx1"/>
        </a:solidFill>
        <a:latin typeface="Verdana" pitchFamily="34" charset="0"/>
        <a:ea typeface="+mn-ea"/>
        <a:cs typeface="+mn-cs"/>
      </a:defRPr>
    </a:lvl4pPr>
    <a:lvl5pPr marL="1828800" algn="l" rtl="0" fontAlgn="base">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4" autoAdjust="0"/>
    <p:restoredTop sz="94660" autoAdjust="0"/>
  </p:normalViewPr>
  <p:slideViewPr>
    <p:cSldViewPr snapToGrid="0">
      <p:cViewPr varScale="1">
        <p:scale>
          <a:sx n="106" d="100"/>
          <a:sy n="106" d="100"/>
        </p:scale>
        <p:origin x="-90" y="-162"/>
      </p:cViewPr>
      <p:guideLst>
        <p:guide orient="horz" pos="2160"/>
        <p:guide pos="2880"/>
      </p:guideLst>
    </p:cSldViewPr>
  </p:slideViewPr>
  <p:outlineViewPr>
    <p:cViewPr>
      <p:scale>
        <a:sx n="33" d="100"/>
        <a:sy n="33" d="100"/>
      </p:scale>
      <p:origin x="0" y="4712"/>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p:scale>
          <a:sx n="116" d="100"/>
          <a:sy n="116" d="100"/>
        </p:scale>
        <p:origin x="-2544" y="216"/>
      </p:cViewPr>
      <p:guideLst>
        <p:guide orient="horz" pos="2928"/>
        <p:guide pos="216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82913" cy="46672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97313" y="0"/>
            <a:ext cx="2982912" cy="466725"/>
          </a:xfrm>
          <a:prstGeom prst="rect">
            <a:avLst/>
          </a:prstGeom>
        </p:spPr>
        <p:txBody>
          <a:bodyPr vert="horz" lIns="91440" tIns="45720" rIns="91440" bIns="45720" rtlCol="0"/>
          <a:lstStyle>
            <a:lvl1pPr algn="r">
              <a:defRPr sz="1200"/>
            </a:lvl1pPr>
          </a:lstStyle>
          <a:p>
            <a:fld id="{FC3743F9-1B09-4FF7-AF3F-3017DC751DF4}" type="datetimeFigureOut">
              <a:rPr lang="sv-SE" smtClean="0"/>
              <a:t>2017-10-18</a:t>
            </a:fld>
            <a:endParaRPr lang="sv-SE"/>
          </a:p>
        </p:txBody>
      </p:sp>
      <p:sp>
        <p:nvSpPr>
          <p:cNvPr id="4" name="Platshållare för bildobjekt 3"/>
          <p:cNvSpPr>
            <a:spLocks noGrp="1" noRot="1" noChangeAspect="1"/>
          </p:cNvSpPr>
          <p:nvPr>
            <p:ph type="sldImg" idx="2"/>
          </p:nvPr>
        </p:nvSpPr>
        <p:spPr>
          <a:xfrm>
            <a:off x="1350963" y="1162050"/>
            <a:ext cx="4181475" cy="31369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8975" y="4473575"/>
            <a:ext cx="5505450" cy="3660775"/>
          </a:xfrm>
          <a:prstGeom prst="rect">
            <a:avLst/>
          </a:prstGeom>
        </p:spPr>
        <p:txBody>
          <a:bodyPr vert="horz" lIns="91440" tIns="45720" rIns="91440" bIns="45720" rtlCol="0"/>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829675"/>
            <a:ext cx="2982913" cy="46672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97313" y="8829675"/>
            <a:ext cx="2982912" cy="466725"/>
          </a:xfrm>
          <a:prstGeom prst="rect">
            <a:avLst/>
          </a:prstGeom>
        </p:spPr>
        <p:txBody>
          <a:bodyPr vert="horz" lIns="91440" tIns="45720" rIns="91440" bIns="45720" rtlCol="0" anchor="b"/>
          <a:lstStyle>
            <a:lvl1pPr algn="r">
              <a:defRPr sz="1200"/>
            </a:lvl1pPr>
          </a:lstStyle>
          <a:p>
            <a:fld id="{448048FA-2552-4160-9663-4A1F833B28B7}" type="slidenum">
              <a:rPr lang="sv-SE" smtClean="0"/>
              <a:t>‹#›</a:t>
            </a:fld>
            <a:endParaRPr lang="sv-SE"/>
          </a:p>
        </p:txBody>
      </p:sp>
    </p:spTree>
    <p:extLst>
      <p:ext uri="{BB962C8B-B14F-4D97-AF65-F5344CB8AC3E}">
        <p14:creationId xmlns:p14="http://schemas.microsoft.com/office/powerpoint/2010/main" val="3637763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Tx/>
              <a:buChar char="-"/>
            </a:pPr>
            <a:r>
              <a:rPr lang="sv-SE" dirty="0"/>
              <a:t>Presentera mig</a:t>
            </a:r>
          </a:p>
          <a:p>
            <a:pPr marL="171450" indent="-171450">
              <a:buFontTx/>
              <a:buChar char="-"/>
            </a:pPr>
            <a:r>
              <a:rPr lang="sv-SE" dirty="0"/>
              <a:t>Master i offentlig förvaltning</a:t>
            </a:r>
          </a:p>
          <a:p>
            <a:pPr marL="171450" indent="-171450">
              <a:buFontTx/>
              <a:buChar char="-"/>
            </a:pPr>
            <a:r>
              <a:rPr lang="sv-SE" dirty="0"/>
              <a:t>Praktik på GR </a:t>
            </a:r>
            <a:r>
              <a:rPr lang="sv-SE" dirty="0" smtClean="0"/>
              <a:t>höst</a:t>
            </a:r>
          </a:p>
          <a:p>
            <a:pPr marL="171450" indent="-171450">
              <a:buFontTx/>
              <a:buChar char="-"/>
            </a:pPr>
            <a:r>
              <a:rPr lang="sv-SE" dirty="0" smtClean="0"/>
              <a:t>Handläggare Migrationsverket</a:t>
            </a:r>
          </a:p>
          <a:p>
            <a:pPr marL="171450" indent="-171450">
              <a:buFontTx/>
              <a:buChar char="-"/>
            </a:pPr>
            <a:r>
              <a:rPr lang="sv-SE" dirty="0" smtClean="0"/>
              <a:t>HVB-hem för ensamkommande ungdomar</a:t>
            </a:r>
            <a:endParaRPr lang="sv-SE" dirty="0"/>
          </a:p>
          <a:p>
            <a:endParaRPr lang="sv-SE" dirty="0"/>
          </a:p>
        </p:txBody>
      </p:sp>
      <p:sp>
        <p:nvSpPr>
          <p:cNvPr id="4" name="Platshållare för bildnummer 3"/>
          <p:cNvSpPr>
            <a:spLocks noGrp="1"/>
          </p:cNvSpPr>
          <p:nvPr>
            <p:ph type="sldNum" sz="quarter" idx="10"/>
          </p:nvPr>
        </p:nvSpPr>
        <p:spPr/>
        <p:txBody>
          <a:bodyPr/>
          <a:lstStyle/>
          <a:p>
            <a:fld id="{448048FA-2552-4160-9663-4A1F833B28B7}" type="slidenum">
              <a:rPr lang="sv-SE" smtClean="0"/>
              <a:t>1</a:t>
            </a:fld>
            <a:endParaRPr lang="sv-SE"/>
          </a:p>
        </p:txBody>
      </p:sp>
    </p:spTree>
    <p:extLst>
      <p:ext uri="{BB962C8B-B14F-4D97-AF65-F5344CB8AC3E}">
        <p14:creationId xmlns:p14="http://schemas.microsoft.com/office/powerpoint/2010/main" val="514357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448048FA-2552-4160-9663-4A1F833B28B7}" type="slidenum">
              <a:rPr lang="sv-SE" smtClean="0"/>
              <a:t>10</a:t>
            </a:fld>
            <a:endParaRPr lang="sv-SE"/>
          </a:p>
        </p:txBody>
      </p:sp>
    </p:spTree>
    <p:extLst>
      <p:ext uri="{BB962C8B-B14F-4D97-AF65-F5344CB8AC3E}">
        <p14:creationId xmlns:p14="http://schemas.microsoft.com/office/powerpoint/2010/main" val="1418788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Tx/>
              <a:buChar char="-"/>
            </a:pPr>
            <a:r>
              <a:rPr lang="sv-SE" dirty="0"/>
              <a:t>Uppdraget att skriva en kunskapsöversikt formulerades i samband med utvärderingsuppdraget som GR fick förra året där MSBH skulle utvärderas.</a:t>
            </a:r>
          </a:p>
          <a:p>
            <a:pPr marL="171450" indent="-171450">
              <a:buFontTx/>
              <a:buChar char="-"/>
            </a:pPr>
            <a:r>
              <a:rPr lang="sv-SE" dirty="0"/>
              <a:t>Kunskapsöversikten utgör en del av utvärderingen och syftar till att sammanställa forskningsläget kring inlärning av andraspråk och hälsa för vuxna invandrare.</a:t>
            </a:r>
          </a:p>
          <a:p>
            <a:pPr marL="171450" indent="-171450">
              <a:buFontTx/>
              <a:buChar char="-"/>
            </a:pPr>
            <a:r>
              <a:rPr lang="sv-SE" dirty="0"/>
              <a:t>Anledningen till att kunskapsöversikten kom att handla om just detta område är för att andraspråk och hälsofrämjande insatser är centrala inslag i MSBH</a:t>
            </a:r>
          </a:p>
          <a:p>
            <a:pPr marL="171450" indent="-171450">
              <a:buFontTx/>
              <a:buChar char="-"/>
            </a:pPr>
            <a:r>
              <a:rPr lang="sv-SE" dirty="0"/>
              <a:t>Tanken är att kunskapsöversikten ska kunna göra vetenskaplig kunskap tillgänglig för er som jobbar i MSBH eller andra liknande verksamheter.</a:t>
            </a:r>
          </a:p>
          <a:p>
            <a:endParaRPr lang="sv-SE" dirty="0"/>
          </a:p>
        </p:txBody>
      </p:sp>
      <p:sp>
        <p:nvSpPr>
          <p:cNvPr id="4" name="Platshållare för bildnummer 3"/>
          <p:cNvSpPr>
            <a:spLocks noGrp="1"/>
          </p:cNvSpPr>
          <p:nvPr>
            <p:ph type="sldNum" sz="quarter" idx="10"/>
          </p:nvPr>
        </p:nvSpPr>
        <p:spPr/>
        <p:txBody>
          <a:bodyPr/>
          <a:lstStyle/>
          <a:p>
            <a:fld id="{448048FA-2552-4160-9663-4A1F833B28B7}" type="slidenum">
              <a:rPr lang="sv-SE" smtClean="0"/>
              <a:t>2</a:t>
            </a:fld>
            <a:endParaRPr lang="sv-SE"/>
          </a:p>
        </p:txBody>
      </p:sp>
    </p:spTree>
    <p:extLst>
      <p:ext uri="{BB962C8B-B14F-4D97-AF65-F5344CB8AC3E}">
        <p14:creationId xmlns:p14="http://schemas.microsoft.com/office/powerpoint/2010/main" val="2974111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Jag har vänt mig till forskningen och ställt tre följande frågor:</a:t>
            </a:r>
          </a:p>
          <a:p>
            <a:endParaRPr lang="sv-SE" dirty="0"/>
          </a:p>
        </p:txBody>
      </p:sp>
      <p:sp>
        <p:nvSpPr>
          <p:cNvPr id="4" name="Platshållare för bildnummer 3"/>
          <p:cNvSpPr>
            <a:spLocks noGrp="1"/>
          </p:cNvSpPr>
          <p:nvPr>
            <p:ph type="sldNum" sz="quarter" idx="10"/>
          </p:nvPr>
        </p:nvSpPr>
        <p:spPr/>
        <p:txBody>
          <a:bodyPr/>
          <a:lstStyle/>
          <a:p>
            <a:fld id="{448048FA-2552-4160-9663-4A1F833B28B7}" type="slidenum">
              <a:rPr lang="sv-SE" smtClean="0"/>
              <a:t>3</a:t>
            </a:fld>
            <a:endParaRPr lang="sv-SE"/>
          </a:p>
        </p:txBody>
      </p:sp>
    </p:spTree>
    <p:extLst>
      <p:ext uri="{BB962C8B-B14F-4D97-AF65-F5344CB8AC3E}">
        <p14:creationId xmlns:p14="http://schemas.microsoft.com/office/powerpoint/2010/main" val="4125532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pPr marL="171450" indent="-171450">
              <a:buFontTx/>
              <a:buChar char="-"/>
            </a:pPr>
            <a:r>
              <a:rPr lang="sv-SE" dirty="0"/>
              <a:t>Jag har gjort sökningar i databaser och haft tre </a:t>
            </a:r>
            <a:r>
              <a:rPr lang="sv-SE" dirty="0" err="1"/>
              <a:t>inklusionskriterier</a:t>
            </a:r>
            <a:r>
              <a:rPr lang="sv-SE" dirty="0"/>
              <a:t> som har hjälpt mig att välja ut relevanta studier.</a:t>
            </a:r>
          </a:p>
          <a:p>
            <a:pPr marL="171450" indent="-171450">
              <a:buFontTx/>
              <a:buChar char="-"/>
            </a:pPr>
            <a:r>
              <a:rPr lang="sv-SE" dirty="0"/>
              <a:t>Samtliga tre kriterier berörs alltså i de studier som har inkluderats.</a:t>
            </a:r>
          </a:p>
          <a:p>
            <a:endParaRPr lang="sv-SE" dirty="0"/>
          </a:p>
        </p:txBody>
      </p:sp>
      <p:sp>
        <p:nvSpPr>
          <p:cNvPr id="4" name="Platshållare för bildnummer 3"/>
          <p:cNvSpPr>
            <a:spLocks noGrp="1"/>
          </p:cNvSpPr>
          <p:nvPr>
            <p:ph type="sldNum" sz="quarter" idx="10"/>
          </p:nvPr>
        </p:nvSpPr>
        <p:spPr/>
        <p:txBody>
          <a:bodyPr/>
          <a:lstStyle/>
          <a:p>
            <a:fld id="{448048FA-2552-4160-9663-4A1F833B28B7}" type="slidenum">
              <a:rPr lang="sv-SE" smtClean="0"/>
              <a:t>4</a:t>
            </a:fld>
            <a:endParaRPr lang="sv-SE"/>
          </a:p>
        </p:txBody>
      </p:sp>
    </p:spTree>
    <p:extLst>
      <p:ext uri="{BB962C8B-B14F-4D97-AF65-F5344CB8AC3E}">
        <p14:creationId xmlns:p14="http://schemas.microsoft.com/office/powerpoint/2010/main" val="3006335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Tx/>
              <a:buChar char="-"/>
            </a:pPr>
            <a:r>
              <a:rPr lang="sv-SE" dirty="0" smtClean="0"/>
              <a:t>Lite forskning om det specifika området</a:t>
            </a:r>
          </a:p>
          <a:p>
            <a:pPr marL="171450" indent="-171450">
              <a:buFontTx/>
              <a:buChar char="-"/>
            </a:pPr>
            <a:r>
              <a:rPr lang="sv-SE" dirty="0" smtClean="0"/>
              <a:t>Totalt 24 studier</a:t>
            </a:r>
          </a:p>
          <a:p>
            <a:pPr marL="171450" indent="-171450">
              <a:buFontTx/>
              <a:buChar char="-"/>
            </a:pPr>
            <a:r>
              <a:rPr lang="sv-SE" dirty="0" smtClean="0"/>
              <a:t>Forskning som spänner över flera fält pga. tvärvetenskapligt tema</a:t>
            </a:r>
          </a:p>
          <a:p>
            <a:pPr marL="171450" indent="-171450">
              <a:buFontTx/>
              <a:buChar char="-"/>
            </a:pPr>
            <a:r>
              <a:rPr lang="sv-SE" dirty="0" smtClean="0"/>
              <a:t>Samhällsvetenskap, folkhälsovetenskap och språkvetenskap</a:t>
            </a:r>
          </a:p>
          <a:p>
            <a:pPr marL="171450" indent="-171450">
              <a:buFontTx/>
              <a:buChar char="-"/>
            </a:pPr>
            <a:r>
              <a:rPr lang="sv-SE" dirty="0" smtClean="0"/>
              <a:t>Några studier är gjorda i Europa, däribland Nederländerna, Norge och 3 i Sverige.</a:t>
            </a:r>
            <a:endParaRPr lang="sv-SE" dirty="0"/>
          </a:p>
          <a:p>
            <a:pPr marL="171450" indent="-171450">
              <a:buFontTx/>
              <a:buChar char="-"/>
            </a:pPr>
            <a:r>
              <a:rPr lang="sv-SE" dirty="0" smtClean="0"/>
              <a:t>De flesta studierna gjorda i USA och Kanada</a:t>
            </a:r>
          </a:p>
          <a:p>
            <a:pPr marL="171450" indent="-171450">
              <a:buFontTx/>
              <a:buChar char="-"/>
            </a:pPr>
            <a:r>
              <a:rPr lang="sv-SE" dirty="0" smtClean="0"/>
              <a:t>Få studier i Sverige nödvändigt att blicka utåt till andra länder.</a:t>
            </a:r>
          </a:p>
          <a:p>
            <a:pPr marL="171450" indent="-171450">
              <a:buFontTx/>
              <a:buChar char="-"/>
            </a:pPr>
            <a:r>
              <a:rPr lang="sv-SE" dirty="0" smtClean="0"/>
              <a:t>Olika välfärdssystem osv. finns ändå likheter som kännetecknar inlärning av andraspråk och hälsa bland vuxna invandrare.</a:t>
            </a:r>
          </a:p>
          <a:p>
            <a:pPr marL="171450" indent="-171450">
              <a:buFontTx/>
              <a:buChar char="-"/>
            </a:pPr>
            <a:endParaRPr lang="sv-SE" dirty="0" smtClean="0"/>
          </a:p>
        </p:txBody>
      </p:sp>
      <p:sp>
        <p:nvSpPr>
          <p:cNvPr id="4" name="Platshållare för bildnummer 3"/>
          <p:cNvSpPr>
            <a:spLocks noGrp="1"/>
          </p:cNvSpPr>
          <p:nvPr>
            <p:ph type="sldNum" sz="quarter" idx="10"/>
          </p:nvPr>
        </p:nvSpPr>
        <p:spPr/>
        <p:txBody>
          <a:bodyPr/>
          <a:lstStyle/>
          <a:p>
            <a:fld id="{33DED7B3-C152-40F4-A0AB-CBDD20B4A9DA}" type="slidenum">
              <a:rPr lang="sv-SE" smtClean="0"/>
              <a:t>5</a:t>
            </a:fld>
            <a:endParaRPr lang="sv-SE"/>
          </a:p>
        </p:txBody>
      </p:sp>
    </p:spTree>
    <p:extLst>
      <p:ext uri="{BB962C8B-B14F-4D97-AF65-F5344CB8AC3E}">
        <p14:creationId xmlns:p14="http://schemas.microsoft.com/office/powerpoint/2010/main" val="3299176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Tx/>
              <a:buChar char="-"/>
            </a:pPr>
            <a:r>
              <a:rPr lang="sv-SE" dirty="0" smtClean="0"/>
              <a:t>Vissa studier lägger vikt vid faktorer kopplat till tiden innan eller i samband med själva migrationstillfället, andra lyfter fram faktorer kopplade till själva etableringstiden i mottagarlandet som kan handla om att få det vardagliga livet att fungera.</a:t>
            </a:r>
          </a:p>
          <a:p>
            <a:pPr marL="171450" indent="-171450">
              <a:buFontTx/>
              <a:buChar char="-"/>
            </a:pPr>
            <a:r>
              <a:rPr lang="sv-SE" dirty="0" smtClean="0"/>
              <a:t>Några centrala faktorer som forskningen lyfter fram handlar om:</a:t>
            </a:r>
          </a:p>
          <a:p>
            <a:pPr marL="171450" indent="-171450">
              <a:buFontTx/>
              <a:buChar char="-"/>
            </a:pPr>
            <a:r>
              <a:rPr lang="sv-SE" dirty="0" smtClean="0"/>
              <a:t>Utbildningsbakgrundens betydelse – personer med kort eller ingen erfarenhet av tidigare utbildning har särskilt svårt att lära sig ett andra språk.</a:t>
            </a:r>
          </a:p>
          <a:p>
            <a:pPr marL="171450" indent="-171450">
              <a:buFontTx/>
              <a:buChar char="-"/>
            </a:pPr>
            <a:r>
              <a:rPr lang="sv-SE" dirty="0" smtClean="0"/>
              <a:t>Kön spelar roll – studier som faller inom ramen för denna kategori lyfter fram att invandrarkvinnor har särskilt begränsade möjligheter att närvara i undervisning av andraspråk pga. normer kring könsroller och barnomsorg.</a:t>
            </a:r>
          </a:p>
          <a:p>
            <a:pPr marL="171450" indent="-171450">
              <a:buFontTx/>
              <a:buChar char="-"/>
            </a:pPr>
            <a:r>
              <a:rPr lang="sv-SE" dirty="0" smtClean="0"/>
              <a:t>Exempel från en studie: i familjer visade det sig att mannens deltagande och närvaro i undervisningen prioriterades framför kvinnans för att öka hans möjligheter till anställning längre fram.</a:t>
            </a:r>
          </a:p>
          <a:p>
            <a:pPr marL="171450" indent="-171450">
              <a:buFontTx/>
              <a:buChar char="-"/>
            </a:pPr>
            <a:r>
              <a:rPr lang="sv-SE" dirty="0" smtClean="0"/>
              <a:t>Ett annat centralt tema var Ömsesidigt lärande och </a:t>
            </a:r>
            <a:r>
              <a:rPr lang="sv-SE" dirty="0" err="1" smtClean="0"/>
              <a:t>empowerment</a:t>
            </a:r>
            <a:r>
              <a:rPr lang="sv-SE" dirty="0" smtClean="0"/>
              <a:t>. </a:t>
            </a:r>
            <a:r>
              <a:rPr lang="sv-SE" b="1" dirty="0" smtClean="0"/>
              <a:t>Empowerment </a:t>
            </a:r>
            <a:r>
              <a:rPr lang="sv-SE" b="1" dirty="0"/>
              <a:t>kan liknas vid en process för att möjliggöra människor att ta mer kontroll över sitt liv och utvecklas genom utbildning och lärande där de berörda ses som aktiva deltagare. </a:t>
            </a:r>
            <a:r>
              <a:rPr lang="sv-SE" dirty="0"/>
              <a:t>Exempel studiecirklar, resulterade i både ökat välmående och förbättrad språkinlärning.</a:t>
            </a:r>
          </a:p>
          <a:p>
            <a:pPr marL="171450" indent="-171450">
              <a:buFontTx/>
              <a:buChar char="-"/>
            </a:pPr>
            <a:endParaRPr lang="sv-SE" dirty="0" smtClean="0"/>
          </a:p>
          <a:p>
            <a:pPr marL="171450" indent="-171450">
              <a:buFontTx/>
              <a:buChar char="-"/>
            </a:pPr>
            <a:endParaRPr lang="sv-SE" dirty="0" smtClean="0"/>
          </a:p>
          <a:p>
            <a:pPr marL="171450" indent="-171450">
              <a:buFontTx/>
              <a:buChar char="-"/>
            </a:pPr>
            <a:endParaRPr lang="sv-SE" dirty="0" smtClean="0"/>
          </a:p>
          <a:p>
            <a:pPr marL="171450" indent="-171450">
              <a:buFontTx/>
              <a:buChar char="-"/>
            </a:pPr>
            <a:endParaRPr lang="sv-SE" dirty="0"/>
          </a:p>
        </p:txBody>
      </p:sp>
      <p:sp>
        <p:nvSpPr>
          <p:cNvPr id="4" name="Platshållare för bildnummer 3"/>
          <p:cNvSpPr>
            <a:spLocks noGrp="1"/>
          </p:cNvSpPr>
          <p:nvPr>
            <p:ph type="sldNum" sz="quarter" idx="10"/>
          </p:nvPr>
        </p:nvSpPr>
        <p:spPr/>
        <p:txBody>
          <a:bodyPr/>
          <a:lstStyle/>
          <a:p>
            <a:fld id="{448048FA-2552-4160-9663-4A1F833B28B7}" type="slidenum">
              <a:rPr lang="sv-SE" smtClean="0"/>
              <a:t>6</a:t>
            </a:fld>
            <a:endParaRPr lang="sv-SE"/>
          </a:p>
        </p:txBody>
      </p:sp>
    </p:spTree>
    <p:extLst>
      <p:ext uri="{BB962C8B-B14F-4D97-AF65-F5344CB8AC3E}">
        <p14:creationId xmlns:p14="http://schemas.microsoft.com/office/powerpoint/2010/main" val="995332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8975" y="4473575"/>
            <a:ext cx="5505450" cy="4668182"/>
          </a:xfrm>
        </p:spPr>
        <p:txBody>
          <a:bodyPr/>
          <a:lstStyle/>
          <a:p>
            <a:pPr marL="171450" indent="-171450">
              <a:buFontTx/>
              <a:buChar char="-"/>
            </a:pPr>
            <a:r>
              <a:rPr lang="sv-SE" dirty="0" smtClean="0"/>
              <a:t>Frågan kan ställas omvänt.</a:t>
            </a:r>
          </a:p>
          <a:p>
            <a:pPr marL="171450" indent="-171450">
              <a:buFontTx/>
              <a:buChar char="-"/>
            </a:pPr>
            <a:r>
              <a:rPr lang="sv-SE" dirty="0"/>
              <a:t>Psykisk hälsa och upplevelser av traumatiska händelser spelar roll för möjligheter till inlärning. Forskarna betonar att personer måste ges möjlighet att hantera sina trauman under tiden de lär sig ett nytt språk. Forskningen lyfter fram att obehandlad psykisk ohälsa kan komma att påverka möjligheter till språkinlärning lång tid efter ankomst till mottagarlandet</a:t>
            </a:r>
            <a:r>
              <a:rPr lang="sv-SE" dirty="0" smtClean="0"/>
              <a:t>.</a:t>
            </a:r>
            <a:endParaRPr lang="sv-SE" dirty="0"/>
          </a:p>
          <a:p>
            <a:pPr marL="171450" indent="-171450">
              <a:buFontTx/>
              <a:buChar char="-"/>
            </a:pPr>
            <a:r>
              <a:rPr lang="sv-SE" dirty="0"/>
              <a:t>Exempel svensk studie – hur inlärning av andraspråk påverkas av PTSD och depression bland irakiska flyktingar som läser SFI under 9 första månader i Sverige. Både faktorer tiden innan, såsom upplevelser av trauman, och faktorer efter migration </a:t>
            </a:r>
            <a:r>
              <a:rPr lang="sv-SE" dirty="0" smtClean="0"/>
              <a:t>(stress och oro över hitta </a:t>
            </a:r>
            <a:r>
              <a:rPr lang="sv-SE" dirty="0"/>
              <a:t>bostad, familjeåterförening osv.) har negativ effekt för hälsa och </a:t>
            </a:r>
            <a:r>
              <a:rPr lang="sv-SE" dirty="0" smtClean="0"/>
              <a:t>språkinlärning.</a:t>
            </a:r>
            <a:endParaRPr lang="sv-SE" dirty="0"/>
          </a:p>
          <a:p>
            <a:pPr marL="171450" indent="-171450">
              <a:buFontTx/>
              <a:buChar char="-"/>
            </a:pPr>
            <a:r>
              <a:rPr lang="sv-SE" dirty="0"/>
              <a:t>Exempel annan svensk studie förekomsten av sömnproblem utbredd bland arabisktalande flyktingar som läste </a:t>
            </a:r>
            <a:r>
              <a:rPr lang="sv-SE" dirty="0" err="1"/>
              <a:t>sfi</a:t>
            </a:r>
            <a:r>
              <a:rPr lang="sv-SE" dirty="0"/>
              <a:t> i </a:t>
            </a:r>
            <a:r>
              <a:rPr lang="sv-SE" dirty="0" err="1"/>
              <a:t>malmö</a:t>
            </a:r>
            <a:r>
              <a:rPr lang="sv-SE" dirty="0"/>
              <a:t>. 67% regelbundna </a:t>
            </a:r>
            <a:r>
              <a:rPr lang="sv-SE" dirty="0" smtClean="0"/>
              <a:t>sömnproblem (21 % jämförelsevisreferensgrupp personer födda i Sverige)</a:t>
            </a:r>
            <a:endParaRPr lang="sv-SE" dirty="0"/>
          </a:p>
          <a:p>
            <a:pPr marL="171450" indent="-171450">
              <a:buFontTx/>
              <a:buChar char="-"/>
            </a:pPr>
            <a:r>
              <a:rPr lang="sv-SE" dirty="0"/>
              <a:t>Forskarna efterfrågar ett utökat hälsofrämjande perspektiv i introduktionsprogram för flyktingar</a:t>
            </a:r>
            <a:r>
              <a:rPr lang="sv-SE" dirty="0" smtClean="0"/>
              <a:t>.</a:t>
            </a:r>
          </a:p>
          <a:p>
            <a:pPr marL="171450" indent="-171450">
              <a:buFontTx/>
              <a:buChar char="-"/>
            </a:pPr>
            <a:r>
              <a:rPr lang="sv-SE" dirty="0" smtClean="0"/>
              <a:t>Långsiktigt perspektiv </a:t>
            </a:r>
            <a:r>
              <a:rPr lang="sv-SE" dirty="0"/>
              <a:t>undersöker hur hälsa och andraspråksinlärning påverkas under etableringsprocessens olika faser. </a:t>
            </a:r>
            <a:r>
              <a:rPr lang="sv-SE" dirty="0" smtClean="0"/>
              <a:t>Data </a:t>
            </a:r>
            <a:r>
              <a:rPr lang="sv-SE" dirty="0"/>
              <a:t>insamlad under en tioårsperiod. </a:t>
            </a:r>
            <a:r>
              <a:rPr lang="sv-SE" dirty="0" smtClean="0"/>
              <a:t>Utifrån </a:t>
            </a:r>
            <a:r>
              <a:rPr lang="sv-SE" dirty="0"/>
              <a:t>resultat </a:t>
            </a:r>
            <a:r>
              <a:rPr lang="sv-SE" dirty="0" smtClean="0"/>
              <a:t>konstatera </a:t>
            </a:r>
            <a:r>
              <a:rPr lang="sv-SE" dirty="0"/>
              <a:t>att språkinlärning ökar med vistelsetid i landet</a:t>
            </a:r>
            <a:r>
              <a:rPr lang="sv-SE" dirty="0" smtClean="0"/>
              <a:t>, </a:t>
            </a:r>
            <a:r>
              <a:rPr lang="sv-SE" dirty="0"/>
              <a:t>främsta utvecklingen sker under </a:t>
            </a:r>
            <a:r>
              <a:rPr lang="sv-SE" dirty="0" smtClean="0"/>
              <a:t>första </a:t>
            </a:r>
            <a:r>
              <a:rPr lang="sv-SE" dirty="0"/>
              <a:t>åren av etableringsprocessen. Tidigare kunskaper i </a:t>
            </a:r>
            <a:r>
              <a:rPr lang="sv-SE" dirty="0" smtClean="0"/>
              <a:t>engelska + </a:t>
            </a:r>
            <a:r>
              <a:rPr lang="sv-SE" dirty="0"/>
              <a:t>annan </a:t>
            </a:r>
            <a:r>
              <a:rPr lang="sv-SE" dirty="0" smtClean="0"/>
              <a:t>utbildningsbakgrund </a:t>
            </a:r>
            <a:r>
              <a:rPr lang="sv-SE" dirty="0"/>
              <a:t>förklaringsfaktorer till inlärning av andraspråk under de första åren. Vid </a:t>
            </a:r>
            <a:r>
              <a:rPr lang="sv-SE" dirty="0" smtClean="0"/>
              <a:t>slut </a:t>
            </a:r>
            <a:r>
              <a:rPr lang="sv-SE" dirty="0"/>
              <a:t>av </a:t>
            </a:r>
            <a:r>
              <a:rPr lang="sv-SE" dirty="0" smtClean="0"/>
              <a:t>decenniet </a:t>
            </a:r>
            <a:r>
              <a:rPr lang="sv-SE" dirty="0"/>
              <a:t>betydelsen av dessa faktorer </a:t>
            </a:r>
            <a:r>
              <a:rPr lang="sv-SE" dirty="0" smtClean="0"/>
              <a:t>bleknat, </a:t>
            </a:r>
            <a:r>
              <a:rPr lang="sv-SE" dirty="0"/>
              <a:t>betydelsen av faktorer kopplat till tiden efter migration, såsom möjligheter och incitament till språkinlärning, hade ökat.</a:t>
            </a:r>
          </a:p>
          <a:p>
            <a:pPr marL="171450" indent="-171450">
              <a:buFontTx/>
              <a:buChar char="-"/>
            </a:pPr>
            <a:endParaRPr lang="sv-SE" dirty="0"/>
          </a:p>
          <a:p>
            <a:pPr marL="171450" indent="-171450">
              <a:buFontTx/>
              <a:buChar char="-"/>
            </a:pPr>
            <a:endParaRPr lang="sv-SE" dirty="0"/>
          </a:p>
        </p:txBody>
      </p:sp>
      <p:sp>
        <p:nvSpPr>
          <p:cNvPr id="4" name="Platshållare för bildnummer 3"/>
          <p:cNvSpPr>
            <a:spLocks noGrp="1"/>
          </p:cNvSpPr>
          <p:nvPr>
            <p:ph type="sldNum" sz="quarter" idx="10"/>
          </p:nvPr>
        </p:nvSpPr>
        <p:spPr/>
        <p:txBody>
          <a:bodyPr/>
          <a:lstStyle/>
          <a:p>
            <a:fld id="{448048FA-2552-4160-9663-4A1F833B28B7}" type="slidenum">
              <a:rPr lang="sv-SE" smtClean="0"/>
              <a:t>7</a:t>
            </a:fld>
            <a:endParaRPr lang="sv-SE"/>
          </a:p>
        </p:txBody>
      </p:sp>
    </p:spTree>
    <p:extLst>
      <p:ext uri="{BB962C8B-B14F-4D97-AF65-F5344CB8AC3E}">
        <p14:creationId xmlns:p14="http://schemas.microsoft.com/office/powerpoint/2010/main" val="833310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Tx/>
              <a:buChar char="-"/>
            </a:pPr>
            <a:r>
              <a:rPr lang="sv-SE" dirty="0" smtClean="0"/>
              <a:t>Vi vänder på frågan – vilken betydelse har inlärning av andraspråk för hälsa? Finns studier som undersökt hur detta hänger ihop.</a:t>
            </a:r>
          </a:p>
          <a:p>
            <a:pPr marL="171450" indent="-171450">
              <a:buFontTx/>
              <a:buChar char="-"/>
            </a:pPr>
            <a:r>
              <a:rPr lang="sv-SE" dirty="0"/>
              <a:t>Begränsade språkkunskaper har visat sig kunna bidra till begränsade möjligheter att kunna göra hälsosamma val i livet. </a:t>
            </a:r>
          </a:p>
          <a:p>
            <a:pPr marL="171450" indent="-171450">
              <a:buFontTx/>
              <a:buChar char="-"/>
            </a:pPr>
            <a:r>
              <a:rPr lang="sv-SE" b="1" dirty="0"/>
              <a:t>Med </a:t>
            </a:r>
            <a:r>
              <a:rPr lang="sv-SE" b="1" dirty="0" err="1"/>
              <a:t>Hälsolitteracitet</a:t>
            </a:r>
            <a:r>
              <a:rPr lang="sv-SE" b="1" dirty="0"/>
              <a:t> menas individens förmåga att förvärva, förstå och använda information i syfte att bibehålla, främja eller förbättra den egna hälsan </a:t>
            </a:r>
            <a:r>
              <a:rPr lang="sv-SE" dirty="0"/>
              <a:t>(Mårtensson och </a:t>
            </a:r>
            <a:r>
              <a:rPr lang="sv-SE" dirty="0" err="1"/>
              <a:t>Hensing</a:t>
            </a:r>
            <a:r>
              <a:rPr lang="sv-SE" dirty="0"/>
              <a:t> 2009, s. 8).</a:t>
            </a:r>
          </a:p>
          <a:p>
            <a:pPr marL="171450" indent="-171450">
              <a:buFontTx/>
              <a:buChar char="-"/>
            </a:pPr>
            <a:r>
              <a:rPr lang="sv-SE" dirty="0"/>
              <a:t>Några studier har undersökt nivåer av </a:t>
            </a:r>
            <a:r>
              <a:rPr lang="sv-SE" dirty="0" err="1"/>
              <a:t>hälsolitteracitet</a:t>
            </a:r>
            <a:r>
              <a:rPr lang="sv-SE" dirty="0"/>
              <a:t> bland invandrargrupper. I en av de svenska studierna konstaterar forskarna att majoriteten av flyktingar på språkskolor har otillräcklig eller begränsad </a:t>
            </a:r>
            <a:r>
              <a:rPr lang="sv-SE" dirty="0" err="1" smtClean="0"/>
              <a:t>hälsolitteracitet</a:t>
            </a:r>
            <a:r>
              <a:rPr lang="sv-SE" dirty="0" smtClean="0"/>
              <a:t> i jämförelse med andra vuxenstuderande. </a:t>
            </a:r>
            <a:r>
              <a:rPr lang="sv-SE" dirty="0"/>
              <a:t>De rekommenderar att ha </a:t>
            </a:r>
            <a:r>
              <a:rPr lang="sv-SE" dirty="0" err="1"/>
              <a:t>hälsolitteracitet</a:t>
            </a:r>
            <a:r>
              <a:rPr lang="sv-SE" dirty="0"/>
              <a:t> i beaktning i sammanhang och aktiviteter som riktar sig till flyktingar och andra migranter.</a:t>
            </a:r>
          </a:p>
          <a:p>
            <a:pPr marL="171450" indent="-171450">
              <a:buFontTx/>
              <a:buChar char="-"/>
            </a:pPr>
            <a:r>
              <a:rPr lang="sv-SE" dirty="0"/>
              <a:t>Ett flertal studier har undersökt effekterna av att använda en kombinerad läroplan för vuxna invandrare där inlärning av andraspråk kombineras med information om hälsa och kunnat konstatera att språkinlärning har en positiv effekt på hälsan.</a:t>
            </a:r>
          </a:p>
          <a:p>
            <a:pPr marL="171450" indent="-171450">
              <a:buFontTx/>
              <a:buChar char="-"/>
            </a:pPr>
            <a:endParaRPr lang="sv-SE" dirty="0"/>
          </a:p>
        </p:txBody>
      </p:sp>
      <p:sp>
        <p:nvSpPr>
          <p:cNvPr id="4" name="Platshållare för bildnummer 3"/>
          <p:cNvSpPr>
            <a:spLocks noGrp="1"/>
          </p:cNvSpPr>
          <p:nvPr>
            <p:ph type="sldNum" sz="quarter" idx="10"/>
          </p:nvPr>
        </p:nvSpPr>
        <p:spPr/>
        <p:txBody>
          <a:bodyPr/>
          <a:lstStyle/>
          <a:p>
            <a:fld id="{33DED7B3-C152-40F4-A0AB-CBDD20B4A9DA}" type="slidenum">
              <a:rPr lang="sv-SE" smtClean="0"/>
              <a:t>8</a:t>
            </a:fld>
            <a:endParaRPr lang="sv-SE"/>
          </a:p>
        </p:txBody>
      </p:sp>
    </p:spTree>
    <p:extLst>
      <p:ext uri="{BB962C8B-B14F-4D97-AF65-F5344CB8AC3E}">
        <p14:creationId xmlns:p14="http://schemas.microsoft.com/office/powerpoint/2010/main" val="2774368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8975" y="4473575"/>
            <a:ext cx="5505450" cy="4547751"/>
          </a:xfrm>
        </p:spPr>
        <p:txBody>
          <a:bodyPr/>
          <a:lstStyle/>
          <a:p>
            <a:pPr marL="171450" indent="-171450">
              <a:buFontTx/>
              <a:buChar char="-"/>
            </a:pPr>
            <a:r>
              <a:rPr lang="sv-SE" dirty="0" smtClean="0"/>
              <a:t>Ömsesidig påverkan mellan hälsa och inlärning av andraspråk. Positiv spiral där båda påverkar varandra positivt.</a:t>
            </a:r>
          </a:p>
          <a:p>
            <a:pPr marL="171450" indent="-171450">
              <a:buFontTx/>
              <a:buChar char="-"/>
            </a:pPr>
            <a:r>
              <a:rPr lang="sv-SE" dirty="0"/>
              <a:t>S</a:t>
            </a:r>
            <a:r>
              <a:rPr lang="sv-SE" dirty="0" smtClean="0"/>
              <a:t>tor variation bland studierna, inget givet sätt eller ingen </a:t>
            </a:r>
            <a:r>
              <a:rPr lang="sv-SE" dirty="0"/>
              <a:t>given mall</a:t>
            </a:r>
          </a:p>
          <a:p>
            <a:pPr marL="171450" indent="-171450">
              <a:buFontTx/>
              <a:buChar char="-"/>
            </a:pPr>
            <a:r>
              <a:rPr lang="sv-SE" dirty="0"/>
              <a:t>Viktiga är att varje individ får hjälp och stöd utifrån behov och förutsättningar.</a:t>
            </a:r>
          </a:p>
          <a:p>
            <a:pPr marL="171450" indent="-171450">
              <a:buFontTx/>
              <a:buChar char="-"/>
            </a:pPr>
            <a:r>
              <a:rPr lang="sv-SE" dirty="0" smtClean="0"/>
              <a:t>Därför </a:t>
            </a:r>
            <a:r>
              <a:rPr lang="sv-SE" dirty="0"/>
              <a:t>viktigt att inte generalisera </a:t>
            </a:r>
            <a:r>
              <a:rPr lang="sv-SE" dirty="0" smtClean="0"/>
              <a:t>målgruppens </a:t>
            </a:r>
            <a:r>
              <a:rPr lang="sv-SE" dirty="0"/>
              <a:t>behov när det kommer till inlärning av andraspråk och hälsa</a:t>
            </a:r>
            <a:r>
              <a:rPr lang="sv-SE" dirty="0" smtClean="0"/>
              <a:t>.</a:t>
            </a:r>
          </a:p>
          <a:p>
            <a:pPr marL="171450" indent="-171450">
              <a:buFontTx/>
              <a:buChar char="-"/>
            </a:pPr>
            <a:r>
              <a:rPr lang="sv-SE" dirty="0" smtClean="0"/>
              <a:t>Stöd och hjälp i ett tidigt skede, så att obehandlade trauman inte ligger i vägen för språkinlärning för lång tid</a:t>
            </a:r>
          </a:p>
          <a:p>
            <a:pPr marL="171450" indent="-171450">
              <a:buFontTx/>
              <a:buChar char="-"/>
            </a:pPr>
            <a:r>
              <a:rPr lang="sv-SE" dirty="0" smtClean="0"/>
              <a:t>Hitta kreativa lösningar, T.ex. sömnskola, kombinerade läroplaner</a:t>
            </a:r>
          </a:p>
          <a:p>
            <a:pPr marL="171450" indent="-171450">
              <a:buFontTx/>
              <a:buChar char="-"/>
            </a:pPr>
            <a:r>
              <a:rPr lang="sv-SE" dirty="0" smtClean="0"/>
              <a:t>Samverka och samarbeta över verksamhetsgränser</a:t>
            </a:r>
          </a:p>
          <a:p>
            <a:pPr marL="171450" indent="-171450">
              <a:buFontTx/>
              <a:buChar char="-"/>
            </a:pPr>
            <a:endParaRPr lang="sv-SE" dirty="0"/>
          </a:p>
          <a:p>
            <a:endParaRPr lang="sv-SE" dirty="0"/>
          </a:p>
        </p:txBody>
      </p:sp>
      <p:sp>
        <p:nvSpPr>
          <p:cNvPr id="4" name="Platshållare för bildnummer 3"/>
          <p:cNvSpPr>
            <a:spLocks noGrp="1"/>
          </p:cNvSpPr>
          <p:nvPr>
            <p:ph type="sldNum" sz="quarter" idx="10"/>
          </p:nvPr>
        </p:nvSpPr>
        <p:spPr/>
        <p:txBody>
          <a:bodyPr/>
          <a:lstStyle/>
          <a:p>
            <a:fld id="{448048FA-2552-4160-9663-4A1F833B28B7}" type="slidenum">
              <a:rPr lang="sv-SE" smtClean="0"/>
              <a:t>9</a:t>
            </a:fld>
            <a:endParaRPr lang="sv-SE"/>
          </a:p>
        </p:txBody>
      </p:sp>
    </p:spTree>
    <p:extLst>
      <p:ext uri="{BB962C8B-B14F-4D97-AF65-F5344CB8AC3E}">
        <p14:creationId xmlns:p14="http://schemas.microsoft.com/office/powerpoint/2010/main" val="3489638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smtClean="0"/>
              <a:t>Klicka om du vill redigera mall för underrubrikformat</a:t>
            </a:r>
            <a:endParaRPr lang="sv-SE"/>
          </a:p>
        </p:txBody>
      </p:sp>
      <p:sp>
        <p:nvSpPr>
          <p:cNvPr id="4" name="Rectangle 5"/>
          <p:cNvSpPr>
            <a:spLocks noGrp="1" noChangeArrowheads="1"/>
          </p:cNvSpPr>
          <p:nvPr>
            <p:ph type="ftr" sz="quarter" idx="10"/>
          </p:nvPr>
        </p:nvSpPr>
        <p:spPr>
          <a:ln/>
        </p:spPr>
        <p:txBody>
          <a:bodyPr/>
          <a:lstStyle>
            <a:lvl1pPr>
              <a:defRPr/>
            </a:lvl1pPr>
          </a:lstStyle>
          <a:p>
            <a:pPr>
              <a:defRPr/>
            </a:pPr>
            <a:endParaRPr lang="en-GB" smtClean="0"/>
          </a:p>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BBF5E3E7-D148-4D92-AD85-DCD40E3815C3}" type="slidenum">
              <a:rPr lang="en-GB" smtClean="0"/>
              <a:pPr>
                <a:defRPr/>
              </a:pPr>
              <a:t>‹#›</a:t>
            </a:fld>
            <a:endParaRPr lang="en-GB"/>
          </a:p>
        </p:txBody>
      </p:sp>
      <p:sp>
        <p:nvSpPr>
          <p:cNvPr id="6" name="Rectangle 4"/>
          <p:cNvSpPr>
            <a:spLocks noGrp="1" noChangeArrowheads="1"/>
          </p:cNvSpPr>
          <p:nvPr>
            <p:ph type="dt" sz="half" idx="12"/>
          </p:nvPr>
        </p:nvSpPr>
        <p:spPr>
          <a:ln/>
        </p:spPr>
        <p:txBody>
          <a:bodyPr/>
          <a:lstStyle>
            <a:lvl1pPr>
              <a:defRPr sz="1400" b="0">
                <a:latin typeface="+mn-lt"/>
              </a:defRPr>
            </a:lvl1pPr>
          </a:lstStyle>
          <a:p>
            <a:pPr>
              <a:defRPr/>
            </a:pPr>
            <a:endParaRPr lang="en-GB" smtClean="0">
              <a:latin typeface="Times New Roman" pitchFamily="18" charset="0"/>
            </a:endParaRPr>
          </a:p>
          <a:p>
            <a:pPr>
              <a:defRPr/>
            </a:pPr>
            <a:endParaRPr lang="en-GB" sz="1200" b="1"/>
          </a:p>
        </p:txBody>
      </p:sp>
    </p:spTree>
    <p:extLst>
      <p:ext uri="{BB962C8B-B14F-4D97-AF65-F5344CB8AC3E}">
        <p14:creationId xmlns:p14="http://schemas.microsoft.com/office/powerpoint/2010/main" val="1596197310"/>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ftr" sz="quarter" idx="10"/>
          </p:nvPr>
        </p:nvSpPr>
        <p:spPr>
          <a:ln/>
        </p:spPr>
        <p:txBody>
          <a:bodyPr/>
          <a:lstStyle>
            <a:lvl1pPr>
              <a:defRPr/>
            </a:lvl1pPr>
          </a:lstStyle>
          <a:p>
            <a:pPr>
              <a:defRPr/>
            </a:pPr>
            <a:endParaRPr lang="en-GB" smtClean="0"/>
          </a:p>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396DC4F5-E239-4D2C-8598-830EE53CCBAD}" type="slidenum">
              <a:rPr lang="en-GB" smtClean="0"/>
              <a:pPr>
                <a:defRPr/>
              </a:pPr>
              <a:t>‹#›</a:t>
            </a:fld>
            <a:endParaRPr lang="en-GB"/>
          </a:p>
        </p:txBody>
      </p:sp>
      <p:sp>
        <p:nvSpPr>
          <p:cNvPr id="6" name="Rectangle 4"/>
          <p:cNvSpPr>
            <a:spLocks noGrp="1" noChangeArrowheads="1"/>
          </p:cNvSpPr>
          <p:nvPr>
            <p:ph type="dt" sz="half" idx="12"/>
          </p:nvPr>
        </p:nvSpPr>
        <p:spPr>
          <a:ln/>
        </p:spPr>
        <p:txBody>
          <a:bodyPr/>
          <a:lstStyle>
            <a:lvl1pPr>
              <a:defRPr sz="1400" b="0">
                <a:latin typeface="+mn-lt"/>
              </a:defRPr>
            </a:lvl1pPr>
          </a:lstStyle>
          <a:p>
            <a:pPr>
              <a:defRPr/>
            </a:pPr>
            <a:endParaRPr lang="en-GB" smtClean="0">
              <a:latin typeface="Times New Roman" pitchFamily="18" charset="0"/>
            </a:endParaRPr>
          </a:p>
          <a:p>
            <a:pPr>
              <a:defRPr/>
            </a:pPr>
            <a:endParaRPr lang="en-GB" sz="1200" b="1"/>
          </a:p>
        </p:txBody>
      </p:sp>
    </p:spTree>
    <p:extLst>
      <p:ext uri="{BB962C8B-B14F-4D97-AF65-F5344CB8AC3E}">
        <p14:creationId xmlns:p14="http://schemas.microsoft.com/office/powerpoint/2010/main" val="1928719053"/>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05588" y="304800"/>
            <a:ext cx="1852612" cy="5791200"/>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1042988" y="304800"/>
            <a:ext cx="5410200" cy="5791200"/>
          </a:xfrm>
        </p:spPr>
        <p:txBody>
          <a:bodyPr vert="eaVe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ftr" sz="quarter" idx="10"/>
          </p:nvPr>
        </p:nvSpPr>
        <p:spPr>
          <a:ln/>
        </p:spPr>
        <p:txBody>
          <a:bodyPr/>
          <a:lstStyle>
            <a:lvl1pPr>
              <a:defRPr/>
            </a:lvl1pPr>
          </a:lstStyle>
          <a:p>
            <a:pPr>
              <a:defRPr/>
            </a:pPr>
            <a:endParaRPr lang="en-GB" smtClean="0"/>
          </a:p>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3F4FD6EA-C55C-4BF0-AF0D-282858AE28B3}" type="slidenum">
              <a:rPr lang="en-GB" smtClean="0"/>
              <a:pPr>
                <a:defRPr/>
              </a:pPr>
              <a:t>‹#›</a:t>
            </a:fld>
            <a:endParaRPr lang="en-GB"/>
          </a:p>
        </p:txBody>
      </p:sp>
      <p:sp>
        <p:nvSpPr>
          <p:cNvPr id="6" name="Rectangle 4"/>
          <p:cNvSpPr>
            <a:spLocks noGrp="1" noChangeArrowheads="1"/>
          </p:cNvSpPr>
          <p:nvPr>
            <p:ph type="dt" sz="half" idx="12"/>
          </p:nvPr>
        </p:nvSpPr>
        <p:spPr>
          <a:ln/>
        </p:spPr>
        <p:txBody>
          <a:bodyPr/>
          <a:lstStyle>
            <a:lvl1pPr>
              <a:defRPr sz="1400" b="0">
                <a:latin typeface="+mn-lt"/>
              </a:defRPr>
            </a:lvl1pPr>
          </a:lstStyle>
          <a:p>
            <a:pPr>
              <a:defRPr/>
            </a:pPr>
            <a:endParaRPr lang="en-GB" smtClean="0">
              <a:latin typeface="Times New Roman" pitchFamily="18" charset="0"/>
            </a:endParaRPr>
          </a:p>
          <a:p>
            <a:pPr>
              <a:defRPr/>
            </a:pPr>
            <a:endParaRPr lang="en-GB" sz="1200" b="1"/>
          </a:p>
        </p:txBody>
      </p:sp>
    </p:spTree>
    <p:extLst>
      <p:ext uri="{BB962C8B-B14F-4D97-AF65-F5344CB8AC3E}">
        <p14:creationId xmlns:p14="http://schemas.microsoft.com/office/powerpoint/2010/main" val="1255472023"/>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1403648" y="764704"/>
            <a:ext cx="7199312" cy="820738"/>
          </a:xfrm>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Rectangle 5"/>
          <p:cNvSpPr>
            <a:spLocks noGrp="1" noChangeArrowheads="1"/>
          </p:cNvSpPr>
          <p:nvPr>
            <p:ph type="ftr" sz="quarter" idx="10"/>
          </p:nvPr>
        </p:nvSpPr>
        <p:spPr>
          <a:ln/>
        </p:spPr>
        <p:txBody>
          <a:bodyPr/>
          <a:lstStyle>
            <a:lvl1pPr>
              <a:defRPr/>
            </a:lvl1pPr>
          </a:lstStyle>
          <a:p>
            <a:pPr>
              <a:defRPr/>
            </a:pPr>
            <a:endParaRPr lang="en-GB" smtClean="0"/>
          </a:p>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BB520E2F-5EFD-4787-B012-1A6BA646D7D6}" type="slidenum">
              <a:rPr lang="en-GB" smtClean="0"/>
              <a:pPr>
                <a:defRPr/>
              </a:pPr>
              <a:t>‹#›</a:t>
            </a:fld>
            <a:endParaRPr lang="en-GB"/>
          </a:p>
        </p:txBody>
      </p:sp>
      <p:sp>
        <p:nvSpPr>
          <p:cNvPr id="6" name="Rectangle 4"/>
          <p:cNvSpPr>
            <a:spLocks noGrp="1" noChangeArrowheads="1"/>
          </p:cNvSpPr>
          <p:nvPr>
            <p:ph type="dt" sz="half" idx="12"/>
          </p:nvPr>
        </p:nvSpPr>
        <p:spPr>
          <a:ln/>
        </p:spPr>
        <p:txBody>
          <a:bodyPr/>
          <a:lstStyle>
            <a:lvl1pPr>
              <a:defRPr sz="1400" b="0">
                <a:latin typeface="+mn-lt"/>
              </a:defRPr>
            </a:lvl1pPr>
          </a:lstStyle>
          <a:p>
            <a:pPr>
              <a:defRPr/>
            </a:pPr>
            <a:endParaRPr lang="en-GB" smtClean="0">
              <a:latin typeface="Times New Roman" pitchFamily="18" charset="0"/>
            </a:endParaRPr>
          </a:p>
          <a:p>
            <a:pPr>
              <a:defRPr/>
            </a:pPr>
            <a:endParaRPr lang="en-GB" sz="1200" b="1"/>
          </a:p>
        </p:txBody>
      </p:sp>
    </p:spTree>
    <p:extLst>
      <p:ext uri="{BB962C8B-B14F-4D97-AF65-F5344CB8AC3E}">
        <p14:creationId xmlns:p14="http://schemas.microsoft.com/office/powerpoint/2010/main" val="1904980600"/>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Redigera format för bakgrundstext</a:t>
            </a:r>
          </a:p>
        </p:txBody>
      </p:sp>
      <p:sp>
        <p:nvSpPr>
          <p:cNvPr id="4" name="Rectangle 5"/>
          <p:cNvSpPr>
            <a:spLocks noGrp="1" noChangeArrowheads="1"/>
          </p:cNvSpPr>
          <p:nvPr>
            <p:ph type="ftr" sz="quarter" idx="10"/>
          </p:nvPr>
        </p:nvSpPr>
        <p:spPr>
          <a:ln/>
        </p:spPr>
        <p:txBody>
          <a:bodyPr/>
          <a:lstStyle>
            <a:lvl1pPr>
              <a:defRPr/>
            </a:lvl1pPr>
          </a:lstStyle>
          <a:p>
            <a:pPr>
              <a:defRPr/>
            </a:pPr>
            <a:endParaRPr lang="en-GB" smtClean="0"/>
          </a:p>
          <a:p>
            <a:pPr>
              <a:defRPr/>
            </a:pP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fld id="{EF02504F-9F6C-45A4-9A3D-3B631E048F90}" type="slidenum">
              <a:rPr lang="en-GB" smtClean="0"/>
              <a:pPr>
                <a:defRPr/>
              </a:pPr>
              <a:t>‹#›</a:t>
            </a:fld>
            <a:endParaRPr lang="en-GB"/>
          </a:p>
        </p:txBody>
      </p:sp>
      <p:sp>
        <p:nvSpPr>
          <p:cNvPr id="6" name="Rectangle 4"/>
          <p:cNvSpPr>
            <a:spLocks noGrp="1" noChangeArrowheads="1"/>
          </p:cNvSpPr>
          <p:nvPr>
            <p:ph type="dt" sz="half" idx="12"/>
          </p:nvPr>
        </p:nvSpPr>
        <p:spPr>
          <a:ln/>
        </p:spPr>
        <p:txBody>
          <a:bodyPr/>
          <a:lstStyle>
            <a:lvl1pPr>
              <a:defRPr sz="1400" b="0">
                <a:latin typeface="+mn-lt"/>
              </a:defRPr>
            </a:lvl1pPr>
          </a:lstStyle>
          <a:p>
            <a:pPr>
              <a:defRPr/>
            </a:pPr>
            <a:endParaRPr lang="en-GB" smtClean="0">
              <a:latin typeface="Times New Roman" pitchFamily="18" charset="0"/>
            </a:endParaRPr>
          </a:p>
          <a:p>
            <a:pPr>
              <a:defRPr/>
            </a:pPr>
            <a:endParaRPr lang="en-GB" sz="1200" b="1"/>
          </a:p>
        </p:txBody>
      </p:sp>
    </p:spTree>
    <p:extLst>
      <p:ext uri="{BB962C8B-B14F-4D97-AF65-F5344CB8AC3E}">
        <p14:creationId xmlns:p14="http://schemas.microsoft.com/office/powerpoint/2010/main" val="4114728217"/>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1042988" y="1628775"/>
            <a:ext cx="3630612" cy="4467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826000" y="1628775"/>
            <a:ext cx="3632200" cy="4467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Rectangle 5"/>
          <p:cNvSpPr>
            <a:spLocks noGrp="1" noChangeArrowheads="1"/>
          </p:cNvSpPr>
          <p:nvPr>
            <p:ph type="ftr" sz="quarter" idx="10"/>
          </p:nvPr>
        </p:nvSpPr>
        <p:spPr>
          <a:ln/>
        </p:spPr>
        <p:txBody>
          <a:bodyPr/>
          <a:lstStyle>
            <a:lvl1pPr>
              <a:defRPr/>
            </a:lvl1pPr>
          </a:lstStyle>
          <a:p>
            <a:pPr>
              <a:defRPr/>
            </a:pPr>
            <a:endParaRPr lang="en-GB" smtClean="0"/>
          </a:p>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E918E0DE-3844-4AB8-B425-DC97770067B9}" type="slidenum">
              <a:rPr lang="en-GB" smtClean="0"/>
              <a:pPr>
                <a:defRPr/>
              </a:pPr>
              <a:t>‹#›</a:t>
            </a:fld>
            <a:endParaRPr lang="en-GB"/>
          </a:p>
        </p:txBody>
      </p:sp>
      <p:sp>
        <p:nvSpPr>
          <p:cNvPr id="7" name="Rectangle 4"/>
          <p:cNvSpPr>
            <a:spLocks noGrp="1" noChangeArrowheads="1"/>
          </p:cNvSpPr>
          <p:nvPr>
            <p:ph type="dt" sz="half" idx="12"/>
          </p:nvPr>
        </p:nvSpPr>
        <p:spPr>
          <a:ln/>
        </p:spPr>
        <p:txBody>
          <a:bodyPr/>
          <a:lstStyle>
            <a:lvl1pPr>
              <a:defRPr sz="1400" b="0">
                <a:latin typeface="+mn-lt"/>
              </a:defRPr>
            </a:lvl1pPr>
          </a:lstStyle>
          <a:p>
            <a:pPr>
              <a:defRPr/>
            </a:pPr>
            <a:endParaRPr lang="en-GB" smtClean="0">
              <a:latin typeface="Times New Roman" pitchFamily="18" charset="0"/>
            </a:endParaRPr>
          </a:p>
          <a:p>
            <a:pPr>
              <a:defRPr/>
            </a:pPr>
            <a:endParaRPr lang="en-GB" sz="1200" b="1"/>
          </a:p>
        </p:txBody>
      </p:sp>
    </p:spTree>
    <p:extLst>
      <p:ext uri="{BB962C8B-B14F-4D97-AF65-F5344CB8AC3E}">
        <p14:creationId xmlns:p14="http://schemas.microsoft.com/office/powerpoint/2010/main" val="1265054568"/>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Rectangle 5"/>
          <p:cNvSpPr>
            <a:spLocks noGrp="1" noChangeArrowheads="1"/>
          </p:cNvSpPr>
          <p:nvPr>
            <p:ph type="ftr" sz="quarter" idx="10"/>
          </p:nvPr>
        </p:nvSpPr>
        <p:spPr>
          <a:ln/>
        </p:spPr>
        <p:txBody>
          <a:bodyPr/>
          <a:lstStyle>
            <a:lvl1pPr>
              <a:defRPr/>
            </a:lvl1pPr>
          </a:lstStyle>
          <a:p>
            <a:pPr>
              <a:defRPr/>
            </a:pPr>
            <a:endParaRPr lang="en-GB" smtClean="0"/>
          </a:p>
          <a:p>
            <a:pPr>
              <a:defRPr/>
            </a:pPr>
            <a:endParaRPr lang="en-GB"/>
          </a:p>
        </p:txBody>
      </p:sp>
      <p:sp>
        <p:nvSpPr>
          <p:cNvPr id="8" name="Rectangle 6"/>
          <p:cNvSpPr>
            <a:spLocks noGrp="1" noChangeArrowheads="1"/>
          </p:cNvSpPr>
          <p:nvPr>
            <p:ph type="sldNum" sz="quarter" idx="11"/>
          </p:nvPr>
        </p:nvSpPr>
        <p:spPr>
          <a:ln/>
        </p:spPr>
        <p:txBody>
          <a:bodyPr/>
          <a:lstStyle>
            <a:lvl1pPr>
              <a:defRPr/>
            </a:lvl1pPr>
          </a:lstStyle>
          <a:p>
            <a:pPr>
              <a:defRPr/>
            </a:pPr>
            <a:fld id="{5EC47BA2-A858-46A7-9D64-22E43C0E9B83}" type="slidenum">
              <a:rPr lang="en-GB" smtClean="0"/>
              <a:pPr>
                <a:defRPr/>
              </a:pPr>
              <a:t>‹#›</a:t>
            </a:fld>
            <a:endParaRPr lang="en-GB"/>
          </a:p>
        </p:txBody>
      </p:sp>
      <p:sp>
        <p:nvSpPr>
          <p:cNvPr id="9" name="Rectangle 4"/>
          <p:cNvSpPr>
            <a:spLocks noGrp="1" noChangeArrowheads="1"/>
          </p:cNvSpPr>
          <p:nvPr>
            <p:ph type="dt" sz="half" idx="12"/>
          </p:nvPr>
        </p:nvSpPr>
        <p:spPr>
          <a:ln/>
        </p:spPr>
        <p:txBody>
          <a:bodyPr/>
          <a:lstStyle>
            <a:lvl1pPr>
              <a:defRPr sz="1400" b="0">
                <a:latin typeface="+mn-lt"/>
              </a:defRPr>
            </a:lvl1pPr>
          </a:lstStyle>
          <a:p>
            <a:pPr>
              <a:defRPr/>
            </a:pPr>
            <a:endParaRPr lang="en-GB" smtClean="0">
              <a:latin typeface="Times New Roman" pitchFamily="18" charset="0"/>
            </a:endParaRPr>
          </a:p>
          <a:p>
            <a:pPr>
              <a:defRPr/>
            </a:pPr>
            <a:endParaRPr lang="en-GB" sz="1200" b="1"/>
          </a:p>
        </p:txBody>
      </p:sp>
    </p:spTree>
    <p:extLst>
      <p:ext uri="{BB962C8B-B14F-4D97-AF65-F5344CB8AC3E}">
        <p14:creationId xmlns:p14="http://schemas.microsoft.com/office/powerpoint/2010/main" val="335072775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Rectangle 5"/>
          <p:cNvSpPr>
            <a:spLocks noGrp="1" noChangeArrowheads="1"/>
          </p:cNvSpPr>
          <p:nvPr>
            <p:ph type="ftr" sz="quarter" idx="10"/>
          </p:nvPr>
        </p:nvSpPr>
        <p:spPr>
          <a:ln/>
        </p:spPr>
        <p:txBody>
          <a:bodyPr/>
          <a:lstStyle>
            <a:lvl1pPr>
              <a:defRPr/>
            </a:lvl1pPr>
          </a:lstStyle>
          <a:p>
            <a:pPr>
              <a:defRPr/>
            </a:pPr>
            <a:endParaRPr lang="en-GB" smtClean="0"/>
          </a:p>
          <a:p>
            <a:pPr>
              <a:defRPr/>
            </a:pPr>
            <a:endParaRPr lang="en-GB"/>
          </a:p>
        </p:txBody>
      </p:sp>
      <p:sp>
        <p:nvSpPr>
          <p:cNvPr id="4" name="Rectangle 6"/>
          <p:cNvSpPr>
            <a:spLocks noGrp="1" noChangeArrowheads="1"/>
          </p:cNvSpPr>
          <p:nvPr>
            <p:ph type="sldNum" sz="quarter" idx="11"/>
          </p:nvPr>
        </p:nvSpPr>
        <p:spPr>
          <a:ln/>
        </p:spPr>
        <p:txBody>
          <a:bodyPr/>
          <a:lstStyle>
            <a:lvl1pPr>
              <a:defRPr/>
            </a:lvl1pPr>
          </a:lstStyle>
          <a:p>
            <a:pPr>
              <a:defRPr/>
            </a:pPr>
            <a:fld id="{4263D002-FDD1-4951-9F6C-9420CB96D1FB}" type="slidenum">
              <a:rPr lang="en-GB" smtClean="0"/>
              <a:pPr>
                <a:defRPr/>
              </a:pPr>
              <a:t>‹#›</a:t>
            </a:fld>
            <a:endParaRPr lang="en-GB"/>
          </a:p>
        </p:txBody>
      </p:sp>
      <p:sp>
        <p:nvSpPr>
          <p:cNvPr id="5" name="Rectangle 4"/>
          <p:cNvSpPr>
            <a:spLocks noGrp="1" noChangeArrowheads="1"/>
          </p:cNvSpPr>
          <p:nvPr>
            <p:ph type="dt" sz="half" idx="12"/>
          </p:nvPr>
        </p:nvSpPr>
        <p:spPr>
          <a:ln/>
        </p:spPr>
        <p:txBody>
          <a:bodyPr/>
          <a:lstStyle>
            <a:lvl1pPr>
              <a:defRPr sz="1400" b="0">
                <a:latin typeface="+mn-lt"/>
              </a:defRPr>
            </a:lvl1pPr>
          </a:lstStyle>
          <a:p>
            <a:pPr>
              <a:defRPr/>
            </a:pPr>
            <a:endParaRPr lang="en-GB" smtClean="0">
              <a:latin typeface="Times New Roman" pitchFamily="18" charset="0"/>
            </a:endParaRPr>
          </a:p>
          <a:p>
            <a:pPr>
              <a:defRPr/>
            </a:pPr>
            <a:endParaRPr lang="en-GB" sz="1200" b="1"/>
          </a:p>
        </p:txBody>
      </p:sp>
    </p:spTree>
    <p:extLst>
      <p:ext uri="{BB962C8B-B14F-4D97-AF65-F5344CB8AC3E}">
        <p14:creationId xmlns:p14="http://schemas.microsoft.com/office/powerpoint/2010/main" val="24235477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GB" smtClean="0"/>
          </a:p>
          <a:p>
            <a:pPr>
              <a:defRPr/>
            </a:pPr>
            <a:endParaRPr lang="en-GB"/>
          </a:p>
        </p:txBody>
      </p:sp>
      <p:sp>
        <p:nvSpPr>
          <p:cNvPr id="3" name="Rectangle 6"/>
          <p:cNvSpPr>
            <a:spLocks noGrp="1" noChangeArrowheads="1"/>
          </p:cNvSpPr>
          <p:nvPr>
            <p:ph type="sldNum" sz="quarter" idx="11"/>
          </p:nvPr>
        </p:nvSpPr>
        <p:spPr>
          <a:ln/>
        </p:spPr>
        <p:txBody>
          <a:bodyPr/>
          <a:lstStyle>
            <a:lvl1pPr>
              <a:defRPr/>
            </a:lvl1pPr>
          </a:lstStyle>
          <a:p>
            <a:pPr>
              <a:defRPr/>
            </a:pPr>
            <a:fld id="{7C90583A-A4EE-425E-9838-79571FC0F1D1}" type="slidenum">
              <a:rPr lang="en-GB" smtClean="0"/>
              <a:pPr>
                <a:defRPr/>
              </a:pPr>
              <a:t>‹#›</a:t>
            </a:fld>
            <a:endParaRPr lang="en-GB"/>
          </a:p>
        </p:txBody>
      </p:sp>
      <p:sp>
        <p:nvSpPr>
          <p:cNvPr id="4" name="Rectangle 4"/>
          <p:cNvSpPr>
            <a:spLocks noGrp="1" noChangeArrowheads="1"/>
          </p:cNvSpPr>
          <p:nvPr>
            <p:ph type="dt" sz="half" idx="12"/>
          </p:nvPr>
        </p:nvSpPr>
        <p:spPr>
          <a:ln/>
        </p:spPr>
        <p:txBody>
          <a:bodyPr/>
          <a:lstStyle>
            <a:lvl1pPr>
              <a:defRPr sz="1400" b="0">
                <a:latin typeface="+mn-lt"/>
              </a:defRPr>
            </a:lvl1pPr>
          </a:lstStyle>
          <a:p>
            <a:pPr>
              <a:defRPr/>
            </a:pPr>
            <a:endParaRPr lang="en-GB" smtClean="0">
              <a:latin typeface="Times New Roman" pitchFamily="18" charset="0"/>
            </a:endParaRPr>
          </a:p>
          <a:p>
            <a:pPr>
              <a:defRPr/>
            </a:pPr>
            <a:endParaRPr lang="en-GB" sz="1200" b="1"/>
          </a:p>
        </p:txBody>
      </p:sp>
    </p:spTree>
    <p:extLst>
      <p:ext uri="{BB962C8B-B14F-4D97-AF65-F5344CB8AC3E}">
        <p14:creationId xmlns:p14="http://schemas.microsoft.com/office/powerpoint/2010/main" val="316751237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Redigera format för bakgrundstext</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smtClean="0"/>
          </a:p>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C8293CD2-262E-4C50-937A-E2C8BB78858B}" type="slidenum">
              <a:rPr lang="en-GB" smtClean="0"/>
              <a:pPr>
                <a:defRPr/>
              </a:pPr>
              <a:t>‹#›</a:t>
            </a:fld>
            <a:endParaRPr lang="en-GB"/>
          </a:p>
        </p:txBody>
      </p:sp>
      <p:sp>
        <p:nvSpPr>
          <p:cNvPr id="7" name="Rectangle 4"/>
          <p:cNvSpPr>
            <a:spLocks noGrp="1" noChangeArrowheads="1"/>
          </p:cNvSpPr>
          <p:nvPr>
            <p:ph type="dt" sz="half" idx="12"/>
          </p:nvPr>
        </p:nvSpPr>
        <p:spPr>
          <a:ln/>
        </p:spPr>
        <p:txBody>
          <a:bodyPr/>
          <a:lstStyle>
            <a:lvl1pPr>
              <a:defRPr sz="1400" b="0">
                <a:latin typeface="+mn-lt"/>
              </a:defRPr>
            </a:lvl1pPr>
          </a:lstStyle>
          <a:p>
            <a:pPr>
              <a:defRPr/>
            </a:pPr>
            <a:endParaRPr lang="en-GB" smtClean="0">
              <a:latin typeface="Times New Roman" pitchFamily="18" charset="0"/>
            </a:endParaRPr>
          </a:p>
          <a:p>
            <a:pPr>
              <a:defRPr/>
            </a:pPr>
            <a:endParaRPr lang="en-GB" sz="1200" b="1"/>
          </a:p>
        </p:txBody>
      </p:sp>
    </p:spTree>
    <p:extLst>
      <p:ext uri="{BB962C8B-B14F-4D97-AF65-F5344CB8AC3E}">
        <p14:creationId xmlns:p14="http://schemas.microsoft.com/office/powerpoint/2010/main" val="3606064925"/>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smtClean="0"/>
              <a:t>Klicka på ikonen för att lägga till en bild</a:t>
            </a:r>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Redigera format för bakgrundstext</a:t>
            </a:r>
          </a:p>
        </p:txBody>
      </p:sp>
      <p:sp>
        <p:nvSpPr>
          <p:cNvPr id="5" name="Rectangle 5"/>
          <p:cNvSpPr>
            <a:spLocks noGrp="1" noChangeArrowheads="1"/>
          </p:cNvSpPr>
          <p:nvPr>
            <p:ph type="ftr" sz="quarter" idx="10"/>
          </p:nvPr>
        </p:nvSpPr>
        <p:spPr>
          <a:ln/>
        </p:spPr>
        <p:txBody>
          <a:bodyPr/>
          <a:lstStyle>
            <a:lvl1pPr>
              <a:defRPr/>
            </a:lvl1pPr>
          </a:lstStyle>
          <a:p>
            <a:pPr>
              <a:defRPr/>
            </a:pPr>
            <a:endParaRPr lang="en-GB" smtClean="0"/>
          </a:p>
          <a:p>
            <a:pPr>
              <a:defRPr/>
            </a:pPr>
            <a:endParaRPr lang="en-GB"/>
          </a:p>
        </p:txBody>
      </p:sp>
      <p:sp>
        <p:nvSpPr>
          <p:cNvPr id="6" name="Rectangle 6"/>
          <p:cNvSpPr>
            <a:spLocks noGrp="1" noChangeArrowheads="1"/>
          </p:cNvSpPr>
          <p:nvPr>
            <p:ph type="sldNum" sz="quarter" idx="11"/>
          </p:nvPr>
        </p:nvSpPr>
        <p:spPr>
          <a:ln/>
        </p:spPr>
        <p:txBody>
          <a:bodyPr/>
          <a:lstStyle>
            <a:lvl1pPr>
              <a:defRPr/>
            </a:lvl1pPr>
          </a:lstStyle>
          <a:p>
            <a:pPr>
              <a:defRPr/>
            </a:pPr>
            <a:fld id="{961BFD6B-3B33-49AE-8F0A-2F5E56CC6DD6}" type="slidenum">
              <a:rPr lang="en-GB" smtClean="0"/>
              <a:pPr>
                <a:defRPr/>
              </a:pPr>
              <a:t>‹#›</a:t>
            </a:fld>
            <a:endParaRPr lang="en-GB"/>
          </a:p>
        </p:txBody>
      </p:sp>
      <p:sp>
        <p:nvSpPr>
          <p:cNvPr id="7" name="Rectangle 4"/>
          <p:cNvSpPr>
            <a:spLocks noGrp="1" noChangeArrowheads="1"/>
          </p:cNvSpPr>
          <p:nvPr>
            <p:ph type="dt" sz="half" idx="12"/>
          </p:nvPr>
        </p:nvSpPr>
        <p:spPr>
          <a:ln/>
        </p:spPr>
        <p:txBody>
          <a:bodyPr/>
          <a:lstStyle>
            <a:lvl1pPr>
              <a:defRPr sz="1400" b="0">
                <a:latin typeface="+mn-lt"/>
              </a:defRPr>
            </a:lvl1pPr>
          </a:lstStyle>
          <a:p>
            <a:pPr>
              <a:defRPr/>
            </a:pPr>
            <a:endParaRPr lang="en-GB" smtClean="0">
              <a:latin typeface="Times New Roman" pitchFamily="18" charset="0"/>
            </a:endParaRPr>
          </a:p>
          <a:p>
            <a:pPr>
              <a:defRPr/>
            </a:pPr>
            <a:endParaRPr lang="en-GB" sz="1200" b="1"/>
          </a:p>
        </p:txBody>
      </p:sp>
    </p:spTree>
    <p:extLst>
      <p:ext uri="{BB962C8B-B14F-4D97-AF65-F5344CB8AC3E}">
        <p14:creationId xmlns:p14="http://schemas.microsoft.com/office/powerpoint/2010/main" val="139290302"/>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63688" y="304800"/>
            <a:ext cx="6694512" cy="819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v-SE" altLang="sv-SE" smtClean="0"/>
              <a:t>Rubrik</a:t>
            </a:r>
            <a:endParaRPr lang="en-GB" altLang="sv-SE" smtClean="0"/>
          </a:p>
        </p:txBody>
      </p:sp>
      <p:sp>
        <p:nvSpPr>
          <p:cNvPr id="1027" name="Rectangle 3"/>
          <p:cNvSpPr>
            <a:spLocks noGrp="1" noChangeArrowheads="1"/>
          </p:cNvSpPr>
          <p:nvPr>
            <p:ph type="body" idx="1"/>
          </p:nvPr>
        </p:nvSpPr>
        <p:spPr bwMode="auto">
          <a:xfrm>
            <a:off x="1042988" y="1628775"/>
            <a:ext cx="7415212"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sv-SE" smtClean="0"/>
              <a:t>Click to edit Master text styles</a:t>
            </a:r>
          </a:p>
          <a:p>
            <a:pPr lvl="1"/>
            <a:r>
              <a:rPr lang="en-GB" altLang="sv-SE" smtClean="0"/>
              <a:t>Second level</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smtClean="0"/>
          </a:p>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pPr>
              <a:defRPr/>
            </a:pPr>
            <a:fld id="{58404813-0838-439D-90BB-569B8F14C587}" type="slidenum">
              <a:rPr lang="en-GB" smtClean="0"/>
              <a:pPr>
                <a:defRPr/>
              </a:pPr>
              <a:t>‹#›</a:t>
            </a:fld>
            <a:endParaRPr lang="en-GB"/>
          </a:p>
        </p:txBody>
      </p:sp>
      <p:sp>
        <p:nvSpPr>
          <p:cNvPr id="1031" name="Rectangle 11"/>
          <p:cNvSpPr>
            <a:spLocks noChangeArrowheads="1"/>
          </p:cNvSpPr>
          <p:nvPr/>
        </p:nvSpPr>
        <p:spPr bwMode="auto">
          <a:xfrm rot="5400000">
            <a:off x="4464050" y="2182813"/>
            <a:ext cx="215900" cy="9144000"/>
          </a:xfrm>
          <a:prstGeom prst="rect">
            <a:avLst/>
          </a:prstGeom>
          <a:gradFill rotWithShape="1">
            <a:gsLst>
              <a:gs pos="0">
                <a:srgbClr val="04A7B8"/>
              </a:gs>
              <a:gs pos="100000">
                <a:srgbClr val="DFF4F6"/>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defRPr/>
            </a:pPr>
            <a:endParaRPr lang="sv-SE" altLang="sv-SE" smtClean="0"/>
          </a:p>
        </p:txBody>
      </p:sp>
      <p:sp>
        <p:nvSpPr>
          <p:cNvPr id="1028" name="Rectangle 4"/>
          <p:cNvSpPr>
            <a:spLocks noGrp="1" noChangeArrowheads="1"/>
          </p:cNvSpPr>
          <p:nvPr>
            <p:ph type="dt" sz="half" idx="2"/>
          </p:nvPr>
        </p:nvSpPr>
        <p:spPr bwMode="auto">
          <a:xfrm>
            <a:off x="971550" y="623728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1">
                <a:latin typeface="Times New Roman" pitchFamily="18" charset="0"/>
              </a:defRPr>
            </a:lvl1pPr>
          </a:lstStyle>
          <a:p>
            <a:pPr>
              <a:defRPr/>
            </a:pPr>
            <a:endParaRPr lang="en-GB" sz="1400" b="0" smtClean="0"/>
          </a:p>
          <a:p>
            <a:pPr>
              <a:defRPr/>
            </a:pPr>
            <a:endParaRPr lang="en-GB">
              <a:latin typeface="+mn-lt"/>
            </a:endParaRPr>
          </a:p>
        </p:txBody>
      </p:sp>
      <p:sp>
        <p:nvSpPr>
          <p:cNvPr id="1033" name="Text Box 12"/>
          <p:cNvSpPr txBox="1">
            <a:spLocks noChangeArrowheads="1"/>
          </p:cNvSpPr>
          <p:nvPr/>
        </p:nvSpPr>
        <p:spPr bwMode="auto">
          <a:xfrm>
            <a:off x="34925" y="6597650"/>
            <a:ext cx="15843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spcBef>
                <a:spcPct val="50000"/>
              </a:spcBef>
              <a:defRPr/>
            </a:pPr>
            <a:r>
              <a:rPr lang="en-GB" sz="1200" b="1" smtClean="0">
                <a:solidFill>
                  <a:srgbClr val="333333"/>
                </a:solidFill>
              </a:rPr>
              <a:t>www.grkom.se</a:t>
            </a:r>
            <a:endParaRPr lang="sv-SE" sz="1200" b="1" smtClean="0">
              <a:solidFill>
                <a:srgbClr val="333333"/>
              </a:solidFill>
            </a:endParaRPr>
          </a:p>
        </p:txBody>
      </p:sp>
      <p:sp>
        <p:nvSpPr>
          <p:cNvPr id="1034" name="Text Box 13"/>
          <p:cNvSpPr txBox="1">
            <a:spLocks noChangeArrowheads="1"/>
          </p:cNvSpPr>
          <p:nvPr/>
        </p:nvSpPr>
        <p:spPr bwMode="auto">
          <a:xfrm>
            <a:off x="6911975" y="6673850"/>
            <a:ext cx="2232025"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algn="r" eaLnBrk="1" hangingPunct="1">
              <a:spcBef>
                <a:spcPct val="50000"/>
              </a:spcBef>
              <a:defRPr/>
            </a:pPr>
            <a:r>
              <a:rPr lang="en-US" sz="600" b="1" smtClean="0">
                <a:cs typeface="Times New Roman" pitchFamily="18" charset="0"/>
              </a:rPr>
              <a:t>©</a:t>
            </a:r>
            <a:r>
              <a:rPr lang="sv-SE" sz="600" smtClean="0"/>
              <a:t>GÖTEBORGSREGIONENS KOMMUNALFÖRBUND</a:t>
            </a:r>
          </a:p>
        </p:txBody>
      </p:sp>
      <p:pic>
        <p:nvPicPr>
          <p:cNvPr id="11" name="Bildobjekt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05016" y="307769"/>
            <a:ext cx="1295722" cy="341927"/>
          </a:xfrm>
          <a:prstGeom prst="rect">
            <a:avLst/>
          </a:prstGeom>
        </p:spPr>
      </p:pic>
      <p:pic>
        <p:nvPicPr>
          <p:cNvPr id="12" name="Bildobjekt 1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05016" y="307769"/>
            <a:ext cx="1295722" cy="341927"/>
          </a:xfrm>
          <a:prstGeom prst="rect">
            <a:avLst/>
          </a:prstGeom>
        </p:spPr>
      </p:pic>
    </p:spTree>
    <p:extLst>
      <p:ext uri="{BB962C8B-B14F-4D97-AF65-F5344CB8AC3E}">
        <p14:creationId xmlns:p14="http://schemas.microsoft.com/office/powerpoint/2010/main" val="3464979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p:transition>
  <p:timing>
    <p:tnLst>
      <p:par>
        <p:cTn id="1" dur="indefinite" restart="never" nodeType="tmRoot"/>
      </p:par>
    </p:tnLst>
  </p:timing>
  <p:hf sldNum="0" hdr="0"/>
  <p:txStyles>
    <p:titleStyle>
      <a:lvl1pPr algn="ctr" rtl="0" eaLnBrk="1" fontAlgn="base" hangingPunct="1">
        <a:spcBef>
          <a:spcPct val="0"/>
        </a:spcBef>
        <a:spcAft>
          <a:spcPct val="0"/>
        </a:spcAft>
        <a:defRPr sz="2800" b="1">
          <a:solidFill>
            <a:srgbClr val="333333"/>
          </a:solidFill>
          <a:latin typeface="+mj-lt"/>
          <a:ea typeface="+mj-ea"/>
          <a:cs typeface="+mj-cs"/>
        </a:defRPr>
      </a:lvl1pPr>
      <a:lvl2pPr algn="ctr" rtl="0" eaLnBrk="1" fontAlgn="base" hangingPunct="1">
        <a:spcBef>
          <a:spcPct val="0"/>
        </a:spcBef>
        <a:spcAft>
          <a:spcPct val="0"/>
        </a:spcAft>
        <a:defRPr sz="2800" b="1">
          <a:solidFill>
            <a:srgbClr val="333333"/>
          </a:solidFill>
          <a:latin typeface="Verdana" pitchFamily="34" charset="0"/>
        </a:defRPr>
      </a:lvl2pPr>
      <a:lvl3pPr algn="ctr" rtl="0" eaLnBrk="1" fontAlgn="base" hangingPunct="1">
        <a:spcBef>
          <a:spcPct val="0"/>
        </a:spcBef>
        <a:spcAft>
          <a:spcPct val="0"/>
        </a:spcAft>
        <a:defRPr sz="2800" b="1">
          <a:solidFill>
            <a:srgbClr val="333333"/>
          </a:solidFill>
          <a:latin typeface="Verdana" pitchFamily="34" charset="0"/>
        </a:defRPr>
      </a:lvl3pPr>
      <a:lvl4pPr algn="ctr" rtl="0" eaLnBrk="1" fontAlgn="base" hangingPunct="1">
        <a:spcBef>
          <a:spcPct val="0"/>
        </a:spcBef>
        <a:spcAft>
          <a:spcPct val="0"/>
        </a:spcAft>
        <a:defRPr sz="2800" b="1">
          <a:solidFill>
            <a:srgbClr val="333333"/>
          </a:solidFill>
          <a:latin typeface="Verdana" pitchFamily="34" charset="0"/>
        </a:defRPr>
      </a:lvl4pPr>
      <a:lvl5pPr algn="ctr" rtl="0" eaLnBrk="1" fontAlgn="base" hangingPunct="1">
        <a:spcBef>
          <a:spcPct val="0"/>
        </a:spcBef>
        <a:spcAft>
          <a:spcPct val="0"/>
        </a:spcAft>
        <a:defRPr sz="2800" b="1">
          <a:solidFill>
            <a:srgbClr val="333333"/>
          </a:solidFill>
          <a:latin typeface="Verdana" pitchFamily="34" charset="0"/>
        </a:defRPr>
      </a:lvl5pPr>
      <a:lvl6pPr marL="457200" algn="ctr" rtl="0" eaLnBrk="1" fontAlgn="base" hangingPunct="1">
        <a:spcBef>
          <a:spcPct val="0"/>
        </a:spcBef>
        <a:spcAft>
          <a:spcPct val="0"/>
        </a:spcAft>
        <a:defRPr sz="2800" b="1">
          <a:solidFill>
            <a:srgbClr val="333333"/>
          </a:solidFill>
          <a:latin typeface="Verdana" pitchFamily="34" charset="0"/>
        </a:defRPr>
      </a:lvl6pPr>
      <a:lvl7pPr marL="914400" algn="ctr" rtl="0" eaLnBrk="1" fontAlgn="base" hangingPunct="1">
        <a:spcBef>
          <a:spcPct val="0"/>
        </a:spcBef>
        <a:spcAft>
          <a:spcPct val="0"/>
        </a:spcAft>
        <a:defRPr sz="2800" b="1">
          <a:solidFill>
            <a:srgbClr val="333333"/>
          </a:solidFill>
          <a:latin typeface="Verdana" pitchFamily="34" charset="0"/>
        </a:defRPr>
      </a:lvl7pPr>
      <a:lvl8pPr marL="1371600" algn="ctr" rtl="0" eaLnBrk="1" fontAlgn="base" hangingPunct="1">
        <a:spcBef>
          <a:spcPct val="0"/>
        </a:spcBef>
        <a:spcAft>
          <a:spcPct val="0"/>
        </a:spcAft>
        <a:defRPr sz="2800" b="1">
          <a:solidFill>
            <a:srgbClr val="333333"/>
          </a:solidFill>
          <a:latin typeface="Verdana" pitchFamily="34" charset="0"/>
        </a:defRPr>
      </a:lvl8pPr>
      <a:lvl9pPr marL="1828800" algn="ctr" rtl="0" eaLnBrk="1" fontAlgn="base" hangingPunct="1">
        <a:spcBef>
          <a:spcPct val="0"/>
        </a:spcBef>
        <a:spcAft>
          <a:spcPct val="0"/>
        </a:spcAft>
        <a:defRPr sz="2800" b="1">
          <a:solidFill>
            <a:srgbClr val="333333"/>
          </a:solidFill>
          <a:latin typeface="Verdana" pitchFamily="34" charset="0"/>
        </a:defRPr>
      </a:lvl9pPr>
    </p:titleStyle>
    <p:bodyStyle>
      <a:lvl1pPr marL="342900" indent="-342900" algn="l" rtl="0" eaLnBrk="1" fontAlgn="base" hangingPunct="1">
        <a:spcBef>
          <a:spcPct val="20000"/>
        </a:spcBef>
        <a:spcAft>
          <a:spcPct val="0"/>
        </a:spcAft>
        <a:buClr>
          <a:srgbClr val="04B5C8"/>
        </a:buClr>
        <a:buFont typeface="Wingdings" pitchFamily="2" charset="2"/>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04B5C8"/>
        </a:buClr>
        <a:buFont typeface="Times New Roman" pitchFamily="18" charset="0"/>
        <a:buChar char="–"/>
        <a:defRPr sz="2400">
          <a:solidFill>
            <a:schemeClr val="tx1"/>
          </a:solidFill>
          <a:latin typeface="+mn-lt"/>
        </a:defRPr>
      </a:lvl2pPr>
      <a:lvl3pPr marL="1143000" indent="-228600" algn="l" rtl="0" eaLnBrk="1" fontAlgn="base" hangingPunct="1">
        <a:spcBef>
          <a:spcPct val="20000"/>
        </a:spcBef>
        <a:spcAft>
          <a:spcPct val="0"/>
        </a:spcAft>
        <a:defRPr sz="2400">
          <a:solidFill>
            <a:schemeClr val="tx1"/>
          </a:solidFill>
          <a:latin typeface="Times New Roman" pitchFamily="18" charset="0"/>
        </a:defRPr>
      </a:lvl3pPr>
      <a:lvl4pPr marL="1600200" indent="-228600" algn="l" rtl="0" eaLnBrk="1" fontAlgn="base" hangingPunct="1">
        <a:spcBef>
          <a:spcPct val="20000"/>
        </a:spcBef>
        <a:spcAft>
          <a:spcPct val="0"/>
        </a:spcAft>
        <a:buChar char="–"/>
        <a:defRPr sz="2000">
          <a:solidFill>
            <a:schemeClr val="tx1"/>
          </a:solidFill>
          <a:latin typeface="Times New Roman" pitchFamily="18" charset="0"/>
        </a:defRPr>
      </a:lvl4pPr>
      <a:lvl5pPr marL="2057400" indent="-228600" algn="l" rtl="0" eaLnBrk="1" fontAlgn="base" hangingPunct="1">
        <a:spcBef>
          <a:spcPct val="20000"/>
        </a:spcBef>
        <a:spcAft>
          <a:spcPct val="0"/>
        </a:spcAft>
        <a:buChar char="»"/>
        <a:defRPr sz="2000">
          <a:solidFill>
            <a:schemeClr val="tx1"/>
          </a:solidFill>
          <a:latin typeface="Times New Roman" pitchFamily="18" charset="0"/>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Hälsans betydelse för inlärning av andraspråk för vuxna invandrare</a:t>
            </a:r>
            <a:endParaRPr lang="sv-SE" dirty="0"/>
          </a:p>
        </p:txBody>
      </p:sp>
      <p:sp>
        <p:nvSpPr>
          <p:cNvPr id="3" name="Underrubrik 2"/>
          <p:cNvSpPr>
            <a:spLocks noGrp="1"/>
          </p:cNvSpPr>
          <p:nvPr>
            <p:ph type="subTitle" idx="1"/>
          </p:nvPr>
        </p:nvSpPr>
        <p:spPr/>
        <p:txBody>
          <a:bodyPr/>
          <a:lstStyle/>
          <a:p>
            <a:r>
              <a:rPr lang="sv-SE" dirty="0" smtClean="0"/>
              <a:t>- En kunskapsöversikt av Emma Nilsson</a:t>
            </a:r>
            <a:endParaRPr lang="sv-SE" dirty="0"/>
          </a:p>
        </p:txBody>
      </p:sp>
      <p:sp>
        <p:nvSpPr>
          <p:cNvPr id="4" name="Platshållare för sidfot 3"/>
          <p:cNvSpPr>
            <a:spLocks noGrp="1"/>
          </p:cNvSpPr>
          <p:nvPr>
            <p:ph type="ftr" sz="quarter" idx="10"/>
          </p:nvPr>
        </p:nvSpPr>
        <p:spPr/>
        <p:txBody>
          <a:bodyPr/>
          <a:lstStyle/>
          <a:p>
            <a:pPr>
              <a:defRPr/>
            </a:pPr>
            <a:endParaRPr lang="en-GB" smtClean="0"/>
          </a:p>
          <a:p>
            <a:pPr>
              <a:defRPr/>
            </a:pPr>
            <a:endParaRPr lang="en-GB"/>
          </a:p>
        </p:txBody>
      </p:sp>
      <p:sp>
        <p:nvSpPr>
          <p:cNvPr id="5" name="Platshållare för datum 4"/>
          <p:cNvSpPr>
            <a:spLocks noGrp="1"/>
          </p:cNvSpPr>
          <p:nvPr>
            <p:ph type="dt" sz="half" idx="12"/>
          </p:nvPr>
        </p:nvSpPr>
        <p:spPr/>
        <p:txBody>
          <a:bodyPr/>
          <a:lstStyle/>
          <a:p>
            <a:pPr>
              <a:defRPr/>
            </a:pPr>
            <a:endParaRPr lang="en-GB" smtClean="0">
              <a:latin typeface="Times New Roman" pitchFamily="18" charset="0"/>
            </a:endParaRPr>
          </a:p>
          <a:p>
            <a:pPr>
              <a:defRPr/>
            </a:pPr>
            <a:endParaRPr lang="en-GB" sz="1200" b="1"/>
          </a:p>
        </p:txBody>
      </p:sp>
      <p:pic>
        <p:nvPicPr>
          <p:cNvPr id="6" name="Bildobjekt 5"/>
          <p:cNvPicPr>
            <a:picLocks noChangeAspect="1"/>
          </p:cNvPicPr>
          <p:nvPr/>
        </p:nvPicPr>
        <p:blipFill>
          <a:blip r:embed="rId3">
            <a:alphaModFix amt="25000"/>
          </a:blip>
          <a:stretch>
            <a:fillRect/>
          </a:stretch>
        </p:blipFill>
        <p:spPr>
          <a:xfrm>
            <a:off x="505726" y="850516"/>
            <a:ext cx="8225795" cy="50789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87091797"/>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ubrik 12"/>
          <p:cNvSpPr>
            <a:spLocks noGrp="1"/>
          </p:cNvSpPr>
          <p:nvPr>
            <p:ph type="title"/>
          </p:nvPr>
        </p:nvSpPr>
        <p:spPr>
          <a:xfrm flipV="1">
            <a:off x="1403648" y="718985"/>
            <a:ext cx="7199312" cy="45719"/>
          </a:xfrm>
        </p:spPr>
        <p:txBody>
          <a:bodyPr/>
          <a:lstStyle/>
          <a:p>
            <a:endParaRPr lang="sv-SE" dirty="0"/>
          </a:p>
        </p:txBody>
      </p:sp>
      <p:sp>
        <p:nvSpPr>
          <p:cNvPr id="3" name="Platshållare för innehåll 2"/>
          <p:cNvSpPr>
            <a:spLocks noGrp="1"/>
          </p:cNvSpPr>
          <p:nvPr>
            <p:ph idx="1"/>
          </p:nvPr>
        </p:nvSpPr>
        <p:spPr>
          <a:xfrm>
            <a:off x="1042988" y="935789"/>
            <a:ext cx="7415212" cy="5160211"/>
          </a:xfrm>
        </p:spPr>
        <p:txBody>
          <a:bodyPr/>
          <a:lstStyle/>
          <a:p>
            <a:pPr marL="0" indent="0" algn="ctr">
              <a:buNone/>
            </a:pPr>
            <a:r>
              <a:rPr lang="sv-SE" sz="2000" dirty="0" smtClean="0"/>
              <a:t>Tack för mig!</a:t>
            </a:r>
          </a:p>
          <a:p>
            <a:pPr marL="0" indent="0" algn="ctr">
              <a:buNone/>
            </a:pPr>
            <a:r>
              <a:rPr lang="sv-SE" sz="2000" dirty="0" smtClean="0"/>
              <a:t>Frågestund</a:t>
            </a:r>
          </a:p>
          <a:p>
            <a:pPr marL="0" indent="0" algn="ctr">
              <a:buNone/>
            </a:pPr>
            <a:endParaRPr lang="sv-SE" sz="2000" dirty="0" smtClean="0"/>
          </a:p>
          <a:p>
            <a:pPr marL="0" indent="0" algn="ctr">
              <a:buNone/>
            </a:pPr>
            <a:r>
              <a:rPr lang="sv-SE" sz="2000" dirty="0" smtClean="0"/>
              <a:t> Kunskapsöversikten går att ladda ner på </a:t>
            </a:r>
          </a:p>
          <a:p>
            <a:pPr marL="0" indent="0" algn="ctr">
              <a:buNone/>
            </a:pPr>
            <a:r>
              <a:rPr lang="sv-SE" sz="2000" dirty="0" err="1" smtClean="0"/>
              <a:t>grkom.se</a:t>
            </a:r>
            <a:r>
              <a:rPr lang="sv-SE" sz="2000" dirty="0" smtClean="0"/>
              <a:t>/</a:t>
            </a:r>
            <a:r>
              <a:rPr lang="sv-SE" sz="2000" dirty="0" err="1" smtClean="0"/>
              <a:t>valfard</a:t>
            </a:r>
            <a:endParaRPr lang="sv-SE" sz="2000" dirty="0"/>
          </a:p>
        </p:txBody>
      </p:sp>
      <p:sp>
        <p:nvSpPr>
          <p:cNvPr id="4" name="Platshållare för sidfot 3"/>
          <p:cNvSpPr>
            <a:spLocks noGrp="1"/>
          </p:cNvSpPr>
          <p:nvPr>
            <p:ph type="ftr" sz="quarter" idx="10"/>
          </p:nvPr>
        </p:nvSpPr>
        <p:spPr/>
        <p:txBody>
          <a:bodyPr/>
          <a:lstStyle/>
          <a:p>
            <a:pPr>
              <a:defRPr/>
            </a:pPr>
            <a:endParaRPr lang="en-GB" smtClean="0"/>
          </a:p>
          <a:p>
            <a:pPr>
              <a:defRPr/>
            </a:pPr>
            <a:endParaRPr lang="en-GB"/>
          </a:p>
        </p:txBody>
      </p:sp>
      <p:sp>
        <p:nvSpPr>
          <p:cNvPr id="5" name="Platshållare för datum 4"/>
          <p:cNvSpPr>
            <a:spLocks noGrp="1"/>
          </p:cNvSpPr>
          <p:nvPr>
            <p:ph type="dt" sz="half" idx="12"/>
          </p:nvPr>
        </p:nvSpPr>
        <p:spPr/>
        <p:txBody>
          <a:bodyPr/>
          <a:lstStyle/>
          <a:p>
            <a:pPr>
              <a:defRPr/>
            </a:pPr>
            <a:endParaRPr lang="en-GB" smtClean="0">
              <a:latin typeface="Times New Roman" pitchFamily="18" charset="0"/>
            </a:endParaRPr>
          </a:p>
          <a:p>
            <a:pPr>
              <a:defRPr/>
            </a:pPr>
            <a:endParaRPr lang="en-GB" sz="1200" b="1"/>
          </a:p>
        </p:txBody>
      </p:sp>
      <p:pic>
        <p:nvPicPr>
          <p:cNvPr id="14" name="Bildobjekt 13" descr="Skärmavbild 2017-10-08 kl. 18.28.4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0407" y="3038954"/>
            <a:ext cx="2158330" cy="30521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94945036"/>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p:txBody>
          <a:bodyPr/>
          <a:lstStyle/>
          <a:p>
            <a:r>
              <a:rPr lang="sv-SE" dirty="0" smtClean="0"/>
              <a:t>Uppdrag kunskapsöversikt</a:t>
            </a:r>
            <a:endParaRPr lang="sv-SE" dirty="0"/>
          </a:p>
        </p:txBody>
      </p:sp>
      <p:sp>
        <p:nvSpPr>
          <p:cNvPr id="3" name="Platshållare för text 2"/>
          <p:cNvSpPr>
            <a:spLocks noGrp="1"/>
          </p:cNvSpPr>
          <p:nvPr>
            <p:ph type="body" idx="4294967295"/>
          </p:nvPr>
        </p:nvSpPr>
        <p:spPr>
          <a:xfrm>
            <a:off x="1042988" y="1484785"/>
            <a:ext cx="7415212" cy="4611216"/>
          </a:xfrm>
        </p:spPr>
        <p:txBody>
          <a:bodyPr/>
          <a:lstStyle/>
          <a:p>
            <a:pPr marL="0" lvl="0" indent="0">
              <a:buNone/>
            </a:pPr>
            <a:endParaRPr lang="sv-SE" sz="2000" dirty="0"/>
          </a:p>
          <a:p>
            <a:endParaRPr lang="sv-SE" sz="2000" dirty="0"/>
          </a:p>
          <a:p>
            <a:pPr lvl="0">
              <a:buFont typeface="Wingdings" pitchFamily="2" charset="2"/>
              <a:buChar char="v"/>
            </a:pPr>
            <a:r>
              <a:rPr lang="sv-SE" sz="2000" dirty="0" smtClean="0">
                <a:solidFill>
                  <a:srgbClr val="000000"/>
                </a:solidFill>
              </a:rPr>
              <a:t>Utvärdering av </a:t>
            </a:r>
            <a:r>
              <a:rPr lang="sv-SE" sz="2000" i="1" dirty="0" smtClean="0">
                <a:solidFill>
                  <a:srgbClr val="000000"/>
                </a:solidFill>
              </a:rPr>
              <a:t>Mera Svenska Bättre Hälsa</a:t>
            </a:r>
          </a:p>
          <a:p>
            <a:pPr lvl="0">
              <a:buFont typeface="Wingdings" pitchFamily="2" charset="2"/>
              <a:buChar char="v"/>
            </a:pPr>
            <a:endParaRPr lang="sv-SE" sz="2000" dirty="0">
              <a:solidFill>
                <a:srgbClr val="000000"/>
              </a:solidFill>
            </a:endParaRPr>
          </a:p>
          <a:p>
            <a:pPr lvl="0">
              <a:buFont typeface="Wingdings" pitchFamily="2" charset="2"/>
              <a:buChar char="v"/>
            </a:pPr>
            <a:r>
              <a:rPr lang="sv-SE" sz="2000" dirty="0" smtClean="0">
                <a:solidFill>
                  <a:srgbClr val="000000"/>
                </a:solidFill>
              </a:rPr>
              <a:t>Sammanställning av forskningsläget</a:t>
            </a:r>
            <a:endParaRPr lang="sv-SE" sz="2000" dirty="0">
              <a:solidFill>
                <a:srgbClr val="000000"/>
              </a:solidFill>
            </a:endParaRPr>
          </a:p>
          <a:p>
            <a:pPr lvl="0"/>
            <a:endParaRPr lang="sv-SE" sz="2000" dirty="0">
              <a:solidFill>
                <a:srgbClr val="000000"/>
              </a:solidFill>
            </a:endParaRPr>
          </a:p>
          <a:p>
            <a:pPr lvl="0">
              <a:buFont typeface="Wingdings" pitchFamily="2" charset="2"/>
              <a:buChar char="v"/>
            </a:pPr>
            <a:r>
              <a:rPr lang="sv-SE" sz="2000" dirty="0" smtClean="0">
                <a:solidFill>
                  <a:srgbClr val="000000"/>
                </a:solidFill>
              </a:rPr>
              <a:t>Tillgängliggöra kunskap för praktiker</a:t>
            </a:r>
            <a:endParaRPr lang="sv-SE" sz="2000" dirty="0">
              <a:solidFill>
                <a:srgbClr val="000000"/>
              </a:solidFill>
            </a:endParaRPr>
          </a:p>
          <a:p>
            <a:pPr marL="0" lvl="0" indent="0">
              <a:buNone/>
            </a:pPr>
            <a:endParaRPr lang="sv-SE" sz="2000" dirty="0"/>
          </a:p>
          <a:p>
            <a:pPr marL="0" lvl="0" indent="0">
              <a:buNone/>
            </a:pPr>
            <a:endParaRPr lang="sv-SE" sz="2000" i="1" dirty="0" smtClean="0"/>
          </a:p>
        </p:txBody>
      </p:sp>
    </p:spTree>
    <p:extLst>
      <p:ext uri="{BB962C8B-B14F-4D97-AF65-F5344CB8AC3E}">
        <p14:creationId xmlns:p14="http://schemas.microsoft.com/office/powerpoint/2010/main" val="3257058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1187450" y="476250"/>
            <a:ext cx="7670830" cy="720725"/>
          </a:xfrm>
        </p:spPr>
        <p:txBody>
          <a:bodyPr>
            <a:normAutofit/>
          </a:bodyPr>
          <a:lstStyle/>
          <a:p>
            <a:r>
              <a:rPr lang="sv-SE" dirty="0" smtClean="0">
                <a:latin typeface="Arial" charset="0"/>
              </a:rPr>
              <a:t>Vilka frågor ställdes till forskningen?</a:t>
            </a:r>
            <a:endParaRPr lang="sv-SE" sz="3200" dirty="0" smtClean="0"/>
          </a:p>
        </p:txBody>
      </p:sp>
      <p:sp>
        <p:nvSpPr>
          <p:cNvPr id="6" name="Rectangle 3"/>
          <p:cNvSpPr txBox="1">
            <a:spLocks noChangeArrowheads="1"/>
          </p:cNvSpPr>
          <p:nvPr/>
        </p:nvSpPr>
        <p:spPr>
          <a:xfrm>
            <a:off x="1187450" y="2697095"/>
            <a:ext cx="7086600" cy="2874967"/>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sv-SE"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sv-SE" sz="24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Underrubrik 2"/>
          <p:cNvSpPr txBox="1">
            <a:spLocks/>
          </p:cNvSpPr>
          <p:nvPr/>
        </p:nvSpPr>
        <p:spPr bwMode="auto">
          <a:xfrm>
            <a:off x="1187450" y="1714488"/>
            <a:ext cx="6696075" cy="3786188"/>
          </a:xfrm>
          <a:prstGeom prst="rect">
            <a:avLst/>
          </a:prstGeom>
          <a:noFill/>
          <a:ln w="9525">
            <a:noFill/>
            <a:miter lim="800000"/>
            <a:headEnd/>
            <a:tailEnd/>
          </a:ln>
        </p:spPr>
        <p:txBody>
          <a:bodyPr>
            <a:normAutofit/>
          </a:bodyPr>
          <a:lstStyle/>
          <a:p>
            <a:endParaRPr lang="sv-SE" sz="1800" dirty="0"/>
          </a:p>
          <a:p>
            <a:pPr marL="342900" lvl="0" indent="-342900">
              <a:spcBef>
                <a:spcPct val="20000"/>
              </a:spcBef>
              <a:buClr>
                <a:srgbClr val="04B5C8"/>
              </a:buClr>
              <a:buFont typeface="Wingdings" pitchFamily="2" charset="2"/>
              <a:buChar char="v"/>
            </a:pPr>
            <a:r>
              <a:rPr lang="sv-SE" sz="2000" kern="0" dirty="0" smtClean="0">
                <a:solidFill>
                  <a:srgbClr val="000000"/>
                </a:solidFill>
                <a:latin typeface="Verdana"/>
              </a:rPr>
              <a:t>Vad finns det för forskning som berör området inlärning av andraspråk och hälsa bland vuxna invandrare?</a:t>
            </a:r>
          </a:p>
          <a:p>
            <a:pPr marL="342900" lvl="0" indent="-342900">
              <a:spcBef>
                <a:spcPct val="20000"/>
              </a:spcBef>
              <a:buClr>
                <a:srgbClr val="04B5C8"/>
              </a:buClr>
              <a:buFont typeface="Wingdings" pitchFamily="2" charset="2"/>
              <a:buChar char="v"/>
            </a:pPr>
            <a:endParaRPr lang="sv-SE" sz="2000" kern="0" dirty="0" smtClean="0">
              <a:solidFill>
                <a:srgbClr val="000000"/>
              </a:solidFill>
              <a:latin typeface="Verdana"/>
            </a:endParaRPr>
          </a:p>
          <a:p>
            <a:pPr marL="342900" lvl="0" indent="-342900">
              <a:spcBef>
                <a:spcPct val="20000"/>
              </a:spcBef>
              <a:buClr>
                <a:srgbClr val="04B5C8"/>
              </a:buClr>
              <a:buFont typeface="Wingdings" pitchFamily="2" charset="2"/>
              <a:buChar char="v"/>
            </a:pPr>
            <a:r>
              <a:rPr lang="sv-SE" sz="2000" kern="0" dirty="0" smtClean="0">
                <a:solidFill>
                  <a:srgbClr val="000000"/>
                </a:solidFill>
                <a:latin typeface="Verdana"/>
              </a:rPr>
              <a:t>Vilka faktorer lyfts fram som betydande för vuxna invandrares hälsa och inlärning av andraspråk?</a:t>
            </a:r>
            <a:endParaRPr lang="sv-SE" sz="2000" kern="0" dirty="0">
              <a:solidFill>
                <a:srgbClr val="000000"/>
              </a:solidFill>
              <a:latin typeface="Verdana"/>
            </a:endParaRPr>
          </a:p>
          <a:p>
            <a:pPr lvl="0">
              <a:spcBef>
                <a:spcPct val="20000"/>
              </a:spcBef>
              <a:buClr>
                <a:srgbClr val="04B5C8"/>
              </a:buClr>
            </a:pPr>
            <a:endParaRPr lang="sv-SE" sz="2000" kern="0" dirty="0">
              <a:solidFill>
                <a:srgbClr val="000000"/>
              </a:solidFill>
              <a:latin typeface="Verdana"/>
            </a:endParaRPr>
          </a:p>
          <a:p>
            <a:pPr marL="342900" lvl="0" indent="-342900">
              <a:spcBef>
                <a:spcPct val="20000"/>
              </a:spcBef>
              <a:buClr>
                <a:srgbClr val="04B5C8"/>
              </a:buClr>
              <a:buFont typeface="Wingdings" pitchFamily="2" charset="2"/>
              <a:buChar char="v"/>
            </a:pPr>
            <a:r>
              <a:rPr lang="sv-SE" sz="2000" kern="0" dirty="0" smtClean="0">
                <a:solidFill>
                  <a:srgbClr val="000000"/>
                </a:solidFill>
                <a:latin typeface="Verdana"/>
              </a:rPr>
              <a:t>Vilken betydelse har hälsa för inlärning av andraspråk för vuxna invandrare?</a:t>
            </a:r>
            <a:endParaRPr lang="sv-SE" sz="2000" kern="0" dirty="0">
              <a:solidFill>
                <a:srgbClr val="000000"/>
              </a:solidFill>
              <a:latin typeface="Verdana"/>
            </a:endParaRPr>
          </a:p>
          <a:p>
            <a:pPr marL="285750" indent="-285750" fontAlgn="auto">
              <a:spcBef>
                <a:spcPct val="20000"/>
              </a:spcBef>
              <a:spcAft>
                <a:spcPts val="0"/>
              </a:spcAft>
              <a:buFontTx/>
              <a:buChar char="-"/>
              <a:defRPr/>
            </a:pPr>
            <a:endParaRPr lang="sv-SE" sz="1800" dirty="0" smtClean="0">
              <a:latin typeface="+mn-lt"/>
            </a:endParaRPr>
          </a:p>
          <a:p>
            <a:pPr marL="285750" indent="-285750" fontAlgn="auto">
              <a:spcBef>
                <a:spcPct val="20000"/>
              </a:spcBef>
              <a:spcAft>
                <a:spcPts val="0"/>
              </a:spcAft>
              <a:buFontTx/>
              <a:buChar char="-"/>
              <a:defRPr/>
            </a:pPr>
            <a:endParaRPr lang="sv-SE" sz="1800" dirty="0">
              <a:latin typeface="+mn-lt"/>
            </a:endParaRPr>
          </a:p>
          <a:p>
            <a:pPr marL="285750" indent="-285750" fontAlgn="auto">
              <a:spcBef>
                <a:spcPct val="20000"/>
              </a:spcBef>
              <a:spcAft>
                <a:spcPts val="0"/>
              </a:spcAft>
              <a:buFontTx/>
              <a:buChar char="-"/>
              <a:defRPr/>
            </a:pPr>
            <a:endParaRPr lang="sv-SE" sz="1600" dirty="0">
              <a:latin typeface="+mn-lt"/>
            </a:endParaRPr>
          </a:p>
        </p:txBody>
      </p:sp>
      <p:sp>
        <p:nvSpPr>
          <p:cNvPr id="9" name="Rectangle 3"/>
          <p:cNvSpPr txBox="1">
            <a:spLocks noChangeArrowheads="1"/>
          </p:cNvSpPr>
          <p:nvPr/>
        </p:nvSpPr>
        <p:spPr>
          <a:xfrm>
            <a:off x="1428728" y="1714488"/>
            <a:ext cx="7086600" cy="4103687"/>
          </a:xfrm>
          <a:prstGeom prst="rect">
            <a:avLst/>
          </a:prstGeom>
        </p:spPr>
        <p:txBody>
          <a:bodyPr vert="horz" lIns="91440" tIns="45720" rIns="91440" bIns="45720" rtlCol="0">
            <a:noAutofit/>
          </a:bodyPr>
          <a:lstStyle/>
          <a:p>
            <a:pPr marR="0" lvl="0" algn="l" defTabSz="914400" rtl="0" eaLnBrk="1" fontAlgn="auto" latinLnBrk="0" hangingPunct="1">
              <a:lnSpc>
                <a:spcPct val="100000"/>
              </a:lnSpc>
              <a:spcBef>
                <a:spcPct val="20000"/>
              </a:spcBef>
              <a:spcAft>
                <a:spcPts val="0"/>
              </a:spcAft>
              <a:buClrTx/>
              <a:buSzTx/>
              <a:tabLst/>
              <a:defRPr/>
            </a:pPr>
            <a:endParaRPr lang="sv-SE" sz="2000" dirty="0"/>
          </a:p>
        </p:txBody>
      </p:sp>
    </p:spTree>
    <p:extLst>
      <p:ext uri="{BB962C8B-B14F-4D97-AF65-F5344CB8AC3E}">
        <p14:creationId xmlns:p14="http://schemas.microsoft.com/office/powerpoint/2010/main" val="222763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derrubrik 2"/>
          <p:cNvSpPr txBox="1">
            <a:spLocks/>
          </p:cNvSpPr>
          <p:nvPr/>
        </p:nvSpPr>
        <p:spPr bwMode="auto">
          <a:xfrm>
            <a:off x="2143125" y="1285875"/>
            <a:ext cx="6696075" cy="3786188"/>
          </a:xfrm>
          <a:prstGeom prst="rect">
            <a:avLst/>
          </a:prstGeom>
          <a:noFill/>
          <a:ln w="9525">
            <a:noFill/>
            <a:miter lim="800000"/>
            <a:headEnd/>
            <a:tailEnd/>
          </a:ln>
        </p:spPr>
        <p:txBody>
          <a:bodyPr>
            <a:normAutofit/>
          </a:bodyPr>
          <a:lstStyle/>
          <a:p>
            <a:pPr>
              <a:spcBef>
                <a:spcPct val="20000"/>
              </a:spcBef>
              <a:buFont typeface="Arial" pitchFamily="34" charset="0"/>
              <a:buNone/>
              <a:defRPr/>
            </a:pPr>
            <a:endParaRPr lang="sv-SE" sz="2800" dirty="0">
              <a:latin typeface="+mn-lt"/>
            </a:endParaRPr>
          </a:p>
          <a:p>
            <a:pPr fontAlgn="auto">
              <a:spcBef>
                <a:spcPct val="20000"/>
              </a:spcBef>
              <a:spcAft>
                <a:spcPts val="0"/>
              </a:spcAft>
              <a:buFont typeface="Arial" pitchFamily="34" charset="0"/>
              <a:buNone/>
              <a:defRPr/>
            </a:pPr>
            <a:endParaRPr lang="sv-SE" sz="1600" dirty="0">
              <a:solidFill>
                <a:schemeClr val="tx1">
                  <a:tint val="75000"/>
                </a:schemeClr>
              </a:solidFill>
              <a:latin typeface="+mn-lt"/>
            </a:endParaRPr>
          </a:p>
        </p:txBody>
      </p:sp>
      <p:sp>
        <p:nvSpPr>
          <p:cNvPr id="7172" name="Rubrik 1"/>
          <p:cNvSpPr>
            <a:spLocks noGrp="1"/>
          </p:cNvSpPr>
          <p:nvPr>
            <p:ph type="ctrTitle"/>
          </p:nvPr>
        </p:nvSpPr>
        <p:spPr>
          <a:xfrm>
            <a:off x="1475656" y="332656"/>
            <a:ext cx="6402387" cy="1470025"/>
          </a:xfrm>
        </p:spPr>
        <p:txBody>
          <a:bodyPr/>
          <a:lstStyle/>
          <a:p>
            <a:pPr algn="l"/>
            <a:r>
              <a:rPr lang="sv-SE" sz="3200" dirty="0" smtClean="0"/>
              <a:t>Urval av studier</a:t>
            </a:r>
          </a:p>
        </p:txBody>
      </p:sp>
      <p:sp>
        <p:nvSpPr>
          <p:cNvPr id="11" name="Underrubrik 2"/>
          <p:cNvSpPr>
            <a:spLocks noGrp="1"/>
          </p:cNvSpPr>
          <p:nvPr>
            <p:ph type="subTitle" idx="1"/>
          </p:nvPr>
        </p:nvSpPr>
        <p:spPr>
          <a:xfrm>
            <a:off x="1331641" y="1844824"/>
            <a:ext cx="6440760" cy="3793976"/>
          </a:xfrm>
        </p:spPr>
        <p:txBody>
          <a:bodyPr>
            <a:normAutofit/>
          </a:bodyPr>
          <a:lstStyle/>
          <a:p>
            <a:pPr algn="l"/>
            <a:r>
              <a:rPr lang="sv-SE" dirty="0" smtClean="0">
                <a:solidFill>
                  <a:schemeClr val="tx1"/>
                </a:solidFill>
              </a:rPr>
              <a:t>Tre inklusionskriterier</a:t>
            </a:r>
            <a:r>
              <a:rPr lang="sv-SE" dirty="0" smtClean="0"/>
              <a:t>:</a:t>
            </a:r>
          </a:p>
          <a:p>
            <a:pPr marL="285750" indent="-285750" algn="l">
              <a:buFont typeface="Wingdings" panose="05000000000000000000" pitchFamily="2" charset="2"/>
              <a:buChar char="Ø"/>
            </a:pPr>
            <a:endParaRPr lang="sv-SE" dirty="0" smtClean="0"/>
          </a:p>
          <a:p>
            <a:pPr marL="285750" indent="-285750" algn="l">
              <a:buFont typeface="Wingdings" panose="05000000000000000000" pitchFamily="2" charset="2"/>
              <a:buChar char="ü"/>
            </a:pPr>
            <a:r>
              <a:rPr lang="sv-SE" dirty="0" smtClean="0">
                <a:solidFill>
                  <a:schemeClr val="tx1"/>
                </a:solidFill>
              </a:rPr>
              <a:t>Vuxnas inlärning av andraspråk</a:t>
            </a:r>
          </a:p>
          <a:p>
            <a:pPr marL="285750" indent="-285750" algn="l">
              <a:buFont typeface="Wingdings" panose="05000000000000000000" pitchFamily="2" charset="2"/>
              <a:buChar char="ü"/>
            </a:pPr>
            <a:r>
              <a:rPr lang="sv-SE" dirty="0" smtClean="0"/>
              <a:t>Migranter/flyktingar/invandrare</a:t>
            </a:r>
          </a:p>
          <a:p>
            <a:pPr marL="285750" indent="-285750" algn="l">
              <a:buFont typeface="Wingdings" panose="05000000000000000000" pitchFamily="2" charset="2"/>
              <a:buChar char="ü"/>
            </a:pPr>
            <a:r>
              <a:rPr lang="sv-SE" dirty="0" smtClean="0">
                <a:solidFill>
                  <a:schemeClr val="tx1"/>
                </a:solidFill>
              </a:rPr>
              <a:t>Hälsa och/eller välmående</a:t>
            </a:r>
            <a:endParaRPr lang="sv-SE" dirty="0">
              <a:solidFill>
                <a:schemeClr val="tx1"/>
              </a:solidFill>
            </a:endParaRPr>
          </a:p>
        </p:txBody>
      </p:sp>
    </p:spTree>
    <p:extLst>
      <p:ext uri="{BB962C8B-B14F-4D97-AF65-F5344CB8AC3E}">
        <p14:creationId xmlns:p14="http://schemas.microsoft.com/office/powerpoint/2010/main" val="310673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438975" y="304800"/>
            <a:ext cx="7964255" cy="965274"/>
          </a:xfrm>
        </p:spPr>
        <p:txBody>
          <a:bodyPr/>
          <a:lstStyle/>
          <a:p>
            <a:pPr lvl="0"/>
            <a:r>
              <a:rPr lang="sv-SE" dirty="0" smtClean="0"/>
              <a:t>Vad säger forskningen?</a:t>
            </a:r>
            <a:br>
              <a:rPr lang="sv-SE" dirty="0" smtClean="0"/>
            </a:br>
            <a:endParaRPr lang="sv-SE" sz="1800" b="0" dirty="0"/>
          </a:p>
        </p:txBody>
      </p:sp>
      <p:sp>
        <p:nvSpPr>
          <p:cNvPr id="3" name="Platshållare för text 2"/>
          <p:cNvSpPr>
            <a:spLocks noGrp="1"/>
          </p:cNvSpPr>
          <p:nvPr>
            <p:ph type="body" idx="4294967295"/>
          </p:nvPr>
        </p:nvSpPr>
        <p:spPr>
          <a:xfrm>
            <a:off x="454651" y="1317112"/>
            <a:ext cx="8497297" cy="5237089"/>
          </a:xfrm>
        </p:spPr>
        <p:txBody>
          <a:bodyPr/>
          <a:lstStyle/>
          <a:p>
            <a:pPr marL="0" indent="0">
              <a:buNone/>
            </a:pPr>
            <a:r>
              <a:rPr lang="sv-SE" sz="2000" dirty="0">
                <a:solidFill>
                  <a:srgbClr val="000000"/>
                </a:solidFill>
              </a:rPr>
              <a:t>Vad finns det för forskning som berör området inlärning av andraspråk och hälsa bland vuxna invandrare</a:t>
            </a:r>
            <a:r>
              <a:rPr lang="sv-SE" sz="2000" dirty="0" smtClean="0">
                <a:solidFill>
                  <a:srgbClr val="000000"/>
                </a:solidFill>
              </a:rPr>
              <a:t>?</a:t>
            </a:r>
            <a:endParaRPr lang="sv-SE" sz="2000" dirty="0" smtClean="0"/>
          </a:p>
          <a:p>
            <a:pPr marL="0" indent="0">
              <a:buNone/>
            </a:pPr>
            <a:endParaRPr lang="sv-SE" sz="2000" dirty="0" smtClean="0"/>
          </a:p>
          <a:p>
            <a:pPr>
              <a:buFont typeface="Wingdings" panose="05000000000000000000" pitchFamily="2" charset="2"/>
              <a:buChar char="v"/>
            </a:pPr>
            <a:r>
              <a:rPr lang="sv-SE" sz="2000" dirty="0"/>
              <a:t>24 studier har inkluderats</a:t>
            </a:r>
          </a:p>
          <a:p>
            <a:pPr>
              <a:buFont typeface="Wingdings" panose="05000000000000000000" pitchFamily="2" charset="2"/>
              <a:buChar char="v"/>
            </a:pPr>
            <a:endParaRPr lang="sv-SE" sz="2000" dirty="0"/>
          </a:p>
          <a:p>
            <a:pPr>
              <a:buFont typeface="Wingdings" panose="05000000000000000000" pitchFamily="2" charset="2"/>
              <a:buChar char="v"/>
            </a:pPr>
            <a:r>
              <a:rPr lang="sv-SE" sz="2000" dirty="0" smtClean="0"/>
              <a:t>Forskning som spänner över flera forskningsfält: samhällsvetenskap, folkhälsovetenskap och språkvetenskap</a:t>
            </a:r>
          </a:p>
          <a:p>
            <a:pPr>
              <a:buFont typeface="Wingdings" panose="05000000000000000000" pitchFamily="2" charset="2"/>
              <a:buChar char="v"/>
            </a:pPr>
            <a:endParaRPr lang="sv-SE" sz="2000" dirty="0"/>
          </a:p>
          <a:p>
            <a:pPr>
              <a:buFont typeface="Wingdings" panose="05000000000000000000" pitchFamily="2" charset="2"/>
              <a:buChar char="v"/>
            </a:pPr>
            <a:r>
              <a:rPr lang="sv-SE" sz="2000" dirty="0" smtClean="0"/>
              <a:t>Främst studier från Europa, USA och Kanada</a:t>
            </a:r>
          </a:p>
          <a:p>
            <a:pPr>
              <a:buFont typeface="Wingdings" panose="05000000000000000000" pitchFamily="2" charset="2"/>
              <a:buChar char="v"/>
            </a:pPr>
            <a:endParaRPr lang="sv-SE" sz="1800" dirty="0"/>
          </a:p>
          <a:p>
            <a:pPr>
              <a:buFont typeface="Wingdings" panose="05000000000000000000" pitchFamily="2" charset="2"/>
              <a:buChar char="v"/>
            </a:pPr>
            <a:endParaRPr lang="sv-SE" sz="1800" dirty="0" smtClean="0"/>
          </a:p>
        </p:txBody>
      </p:sp>
    </p:spTree>
    <p:extLst>
      <p:ext uri="{BB962C8B-B14F-4D97-AF65-F5344CB8AC3E}">
        <p14:creationId xmlns:p14="http://schemas.microsoft.com/office/powerpoint/2010/main" val="2858944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1258888" y="304800"/>
            <a:ext cx="7417568" cy="820738"/>
          </a:xfrm>
        </p:spPr>
        <p:txBody>
          <a:bodyPr/>
          <a:lstStyle/>
          <a:p>
            <a:endParaRPr lang="sv-SE" dirty="0"/>
          </a:p>
        </p:txBody>
      </p:sp>
      <p:sp>
        <p:nvSpPr>
          <p:cNvPr id="3" name="Platshållare för text 2"/>
          <p:cNvSpPr>
            <a:spLocks noGrp="1"/>
          </p:cNvSpPr>
          <p:nvPr>
            <p:ph type="body" idx="4294967295"/>
          </p:nvPr>
        </p:nvSpPr>
        <p:spPr>
          <a:xfrm>
            <a:off x="755576" y="1484784"/>
            <a:ext cx="8136904" cy="4896544"/>
          </a:xfrm>
        </p:spPr>
        <p:txBody>
          <a:bodyPr/>
          <a:lstStyle/>
          <a:p>
            <a:pPr marL="0" indent="0">
              <a:buNone/>
            </a:pPr>
            <a:r>
              <a:rPr lang="sv-SE" sz="2000" dirty="0" smtClean="0"/>
              <a:t>Vilka faktorer spelar roll för vuxna invandrares hälsa och inlärning av andraspråk?</a:t>
            </a:r>
          </a:p>
          <a:p>
            <a:pPr marL="0" indent="0">
              <a:buNone/>
            </a:pPr>
            <a:endParaRPr lang="sv-SE" sz="2000" dirty="0" smtClean="0"/>
          </a:p>
          <a:p>
            <a:pPr marL="0" indent="0">
              <a:buNone/>
            </a:pPr>
            <a:endParaRPr lang="sv-SE" sz="2000" dirty="0"/>
          </a:p>
          <a:p>
            <a:pPr>
              <a:buFont typeface="Wingdings" panose="05000000000000000000" pitchFamily="2" charset="2"/>
              <a:buChar char="v"/>
            </a:pPr>
            <a:r>
              <a:rPr lang="sv-SE" sz="2000" dirty="0" smtClean="0"/>
              <a:t>Utbildningsbakgrundens betydelse</a:t>
            </a:r>
          </a:p>
          <a:p>
            <a:pPr marL="0" indent="0">
              <a:buNone/>
            </a:pPr>
            <a:endParaRPr lang="sv-SE" sz="2000" dirty="0"/>
          </a:p>
          <a:p>
            <a:pPr>
              <a:buFont typeface="Wingdings" panose="05000000000000000000" pitchFamily="2" charset="2"/>
              <a:buChar char="v"/>
            </a:pPr>
            <a:r>
              <a:rPr lang="sv-SE" sz="2000" dirty="0" smtClean="0"/>
              <a:t>Kön spelar roll – invandrarkvinnors möjligheter och utmaningar</a:t>
            </a:r>
          </a:p>
          <a:p>
            <a:pPr marL="0" indent="0">
              <a:buNone/>
            </a:pPr>
            <a:endParaRPr lang="sv-SE" sz="2000" dirty="0" smtClean="0"/>
          </a:p>
          <a:p>
            <a:pPr>
              <a:buFont typeface="Wingdings" panose="05000000000000000000" pitchFamily="2" charset="2"/>
              <a:buChar char="v"/>
            </a:pPr>
            <a:r>
              <a:rPr lang="sv-SE" sz="2000" dirty="0" smtClean="0"/>
              <a:t>Ömsesidigt lärande och </a:t>
            </a:r>
            <a:r>
              <a:rPr lang="sv-SE" sz="2000" dirty="0" err="1" smtClean="0"/>
              <a:t>empowerment</a:t>
            </a:r>
            <a:endParaRPr lang="sv-SE" sz="2000" dirty="0" smtClean="0"/>
          </a:p>
          <a:p>
            <a:pPr marL="0" indent="0">
              <a:buNone/>
            </a:pPr>
            <a:endParaRPr lang="sv-SE" sz="1800" dirty="0"/>
          </a:p>
          <a:p>
            <a:pPr marL="0" indent="0">
              <a:buNone/>
            </a:pPr>
            <a:endParaRPr lang="sv-SE" sz="1800" dirty="0" smtClean="0"/>
          </a:p>
        </p:txBody>
      </p:sp>
    </p:spTree>
    <p:extLst>
      <p:ext uri="{BB962C8B-B14F-4D97-AF65-F5344CB8AC3E}">
        <p14:creationId xmlns:p14="http://schemas.microsoft.com/office/powerpoint/2010/main" val="175142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derrubrik 2"/>
          <p:cNvSpPr txBox="1">
            <a:spLocks/>
          </p:cNvSpPr>
          <p:nvPr/>
        </p:nvSpPr>
        <p:spPr bwMode="auto">
          <a:xfrm>
            <a:off x="2143124" y="1285875"/>
            <a:ext cx="6696075" cy="3786188"/>
          </a:xfrm>
          <a:prstGeom prst="rect">
            <a:avLst/>
          </a:prstGeom>
          <a:noFill/>
          <a:ln w="9525">
            <a:noFill/>
            <a:miter lim="800000"/>
            <a:headEnd/>
            <a:tailEnd/>
          </a:ln>
        </p:spPr>
        <p:txBody>
          <a:bodyPr>
            <a:normAutofit/>
          </a:bodyPr>
          <a:lstStyle/>
          <a:p>
            <a:pPr>
              <a:spcBef>
                <a:spcPct val="20000"/>
              </a:spcBef>
              <a:buFont typeface="Arial" pitchFamily="34" charset="0"/>
              <a:buNone/>
              <a:defRPr/>
            </a:pPr>
            <a:endParaRPr lang="sv-SE" sz="2800" smtClean="0">
              <a:latin typeface="+mn-lt"/>
            </a:endParaRPr>
          </a:p>
          <a:p>
            <a:pPr fontAlgn="auto">
              <a:spcBef>
                <a:spcPct val="20000"/>
              </a:spcBef>
              <a:spcAft>
                <a:spcPts val="0"/>
              </a:spcAft>
              <a:buFont typeface="Arial" pitchFamily="34" charset="0"/>
              <a:buNone/>
              <a:defRPr/>
            </a:pPr>
            <a:endParaRPr lang="sv-SE" sz="1600" dirty="0">
              <a:solidFill>
                <a:schemeClr val="tx1">
                  <a:tint val="75000"/>
                </a:schemeClr>
              </a:solidFill>
              <a:latin typeface="+mn-lt"/>
            </a:endParaRPr>
          </a:p>
        </p:txBody>
      </p:sp>
      <p:sp>
        <p:nvSpPr>
          <p:cNvPr id="6" name="Rubrik 1"/>
          <p:cNvSpPr txBox="1">
            <a:spLocks/>
          </p:cNvSpPr>
          <p:nvPr/>
        </p:nvSpPr>
        <p:spPr bwMode="auto">
          <a:xfrm>
            <a:off x="2417763" y="785813"/>
            <a:ext cx="5926137" cy="1470025"/>
          </a:xfrm>
          <a:prstGeom prst="rect">
            <a:avLst/>
          </a:prstGeom>
          <a:noFill/>
          <a:ln w="9525">
            <a:noFill/>
            <a:miter lim="800000"/>
            <a:headEnd/>
            <a:tailEnd/>
          </a:ln>
        </p:spPr>
        <p:txBody>
          <a:bodyPr anchor="ctr">
            <a:normAutofit/>
          </a:bodyPr>
          <a:lstStyle/>
          <a:p>
            <a:pPr eaLnBrk="0" hangingPunct="0">
              <a:defRPr/>
            </a:pPr>
            <a:endParaRPr lang="sv-SE" sz="3200" dirty="0">
              <a:latin typeface="+mj-lt"/>
              <a:ea typeface="+mj-ea"/>
              <a:cs typeface="+mj-cs"/>
            </a:endParaRPr>
          </a:p>
        </p:txBody>
      </p:sp>
      <p:sp>
        <p:nvSpPr>
          <p:cNvPr id="8" name="Underrubrik 2"/>
          <p:cNvSpPr>
            <a:spLocks noGrp="1"/>
          </p:cNvSpPr>
          <p:nvPr>
            <p:ph type="subTitle" idx="1"/>
          </p:nvPr>
        </p:nvSpPr>
        <p:spPr>
          <a:xfrm>
            <a:off x="755576" y="1520825"/>
            <a:ext cx="7588324" cy="4117975"/>
          </a:xfrm>
        </p:spPr>
        <p:txBody>
          <a:bodyPr/>
          <a:lstStyle/>
          <a:p>
            <a:pPr algn="l"/>
            <a:r>
              <a:rPr lang="sv-SE" sz="2000" dirty="0" smtClean="0">
                <a:solidFill>
                  <a:srgbClr val="000000"/>
                </a:solidFill>
              </a:rPr>
              <a:t>Vilken </a:t>
            </a:r>
            <a:r>
              <a:rPr lang="sv-SE" sz="2000" dirty="0">
                <a:solidFill>
                  <a:srgbClr val="000000"/>
                </a:solidFill>
              </a:rPr>
              <a:t>betydelse har hälsa för inlärning av andraspråk för vuxna invandrare</a:t>
            </a:r>
            <a:r>
              <a:rPr lang="sv-SE" sz="2000" dirty="0" smtClean="0">
                <a:solidFill>
                  <a:srgbClr val="000000"/>
                </a:solidFill>
              </a:rPr>
              <a:t>?</a:t>
            </a:r>
          </a:p>
          <a:p>
            <a:pPr algn="l"/>
            <a:endParaRPr lang="sv-SE" sz="2000" dirty="0">
              <a:solidFill>
                <a:srgbClr val="000000"/>
              </a:solidFill>
            </a:endParaRPr>
          </a:p>
          <a:p>
            <a:pPr algn="l"/>
            <a:r>
              <a:rPr lang="sv-SE" sz="2000" dirty="0" smtClean="0"/>
              <a:t>Hälsans betydelse för språket</a:t>
            </a:r>
          </a:p>
          <a:p>
            <a:pPr lvl="0" algn="l"/>
            <a:endParaRPr lang="sv-SE" sz="2000" dirty="0" smtClean="0"/>
          </a:p>
          <a:p>
            <a:pPr marL="342900" lvl="0" indent="-342900" algn="l">
              <a:buFont typeface="Wingdings" panose="05000000000000000000" pitchFamily="2" charset="2"/>
              <a:buChar char="v"/>
            </a:pPr>
            <a:r>
              <a:rPr lang="sv-SE" sz="2000" dirty="0" smtClean="0"/>
              <a:t>Psykisk hälsa och posttraumatiskt stressyndrom</a:t>
            </a:r>
          </a:p>
          <a:p>
            <a:pPr marL="342900" lvl="0" indent="-342900" algn="l">
              <a:buFont typeface="Wingdings" panose="05000000000000000000" pitchFamily="2" charset="2"/>
              <a:buChar char="v"/>
            </a:pPr>
            <a:endParaRPr lang="sv-SE" sz="2000" dirty="0" smtClean="0"/>
          </a:p>
          <a:p>
            <a:pPr marL="342900" lvl="0" indent="-342900" algn="l">
              <a:buFont typeface="Wingdings" panose="05000000000000000000" pitchFamily="2" charset="2"/>
              <a:buChar char="v"/>
            </a:pPr>
            <a:r>
              <a:rPr lang="sv-SE" sz="2000" dirty="0" smtClean="0"/>
              <a:t>Hälsa och andraspråksinlärning under etableringsprocessens olika faser</a:t>
            </a:r>
          </a:p>
          <a:p>
            <a:pPr marL="342900" lvl="0" indent="-342900" algn="l">
              <a:buFontTx/>
              <a:buChar char="-"/>
            </a:pPr>
            <a:endParaRPr lang="sv-SE" sz="2000" dirty="0"/>
          </a:p>
          <a:p>
            <a:pPr marL="342900" lvl="0" indent="-342900" algn="l">
              <a:buFontTx/>
              <a:buChar char="-"/>
            </a:pPr>
            <a:endParaRPr lang="sv-SE" sz="2000" dirty="0" smtClean="0"/>
          </a:p>
          <a:p>
            <a:pPr marL="342900" lvl="0" indent="-342900" algn="l">
              <a:buFontTx/>
              <a:buChar char="-"/>
            </a:pPr>
            <a:endParaRPr lang="sv-SE" sz="2000" dirty="0" smtClean="0"/>
          </a:p>
        </p:txBody>
      </p:sp>
      <p:sp>
        <p:nvSpPr>
          <p:cNvPr id="2" name="Rubrik 1"/>
          <p:cNvSpPr>
            <a:spLocks noGrp="1"/>
          </p:cNvSpPr>
          <p:nvPr>
            <p:ph type="ctrTitle"/>
          </p:nvPr>
        </p:nvSpPr>
        <p:spPr>
          <a:xfrm>
            <a:off x="1223492" y="173038"/>
            <a:ext cx="6997521" cy="1470025"/>
          </a:xfrm>
        </p:spPr>
        <p:txBody>
          <a:bodyPr/>
          <a:lstStyle/>
          <a:p>
            <a:endParaRPr lang="sv-SE" dirty="0"/>
          </a:p>
        </p:txBody>
      </p:sp>
    </p:spTree>
    <p:extLst>
      <p:ext uri="{BB962C8B-B14F-4D97-AF65-F5344CB8AC3E}">
        <p14:creationId xmlns:p14="http://schemas.microsoft.com/office/powerpoint/2010/main" val="1448038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idx="4294967295"/>
          </p:nvPr>
        </p:nvSpPr>
        <p:spPr/>
        <p:txBody>
          <a:bodyPr/>
          <a:lstStyle/>
          <a:p>
            <a:endParaRPr lang="sv-SE" dirty="0"/>
          </a:p>
        </p:txBody>
      </p:sp>
      <p:sp>
        <p:nvSpPr>
          <p:cNvPr id="5" name="textruta 4"/>
          <p:cNvSpPr txBox="1"/>
          <p:nvPr/>
        </p:nvSpPr>
        <p:spPr>
          <a:xfrm>
            <a:off x="815239" y="1113274"/>
            <a:ext cx="7723069" cy="3908762"/>
          </a:xfrm>
          <a:prstGeom prst="rect">
            <a:avLst/>
          </a:prstGeom>
          <a:noFill/>
        </p:spPr>
        <p:txBody>
          <a:bodyPr wrap="square" rtlCol="0">
            <a:spAutoFit/>
          </a:bodyPr>
          <a:lstStyle/>
          <a:p>
            <a:pPr lvl="0"/>
            <a:endParaRPr lang="sv-SE" sz="2000" kern="0" dirty="0" smtClean="0">
              <a:solidFill>
                <a:srgbClr val="000000"/>
              </a:solidFill>
              <a:latin typeface="Verdana"/>
            </a:endParaRPr>
          </a:p>
          <a:p>
            <a:endParaRPr lang="sv-SE" sz="2800" dirty="0" smtClean="0"/>
          </a:p>
          <a:p>
            <a:r>
              <a:rPr lang="sv-SE" sz="2000" dirty="0" smtClean="0"/>
              <a:t>Språkets betydelse för hälsan</a:t>
            </a:r>
          </a:p>
          <a:p>
            <a:endParaRPr lang="sv-SE" sz="2000" dirty="0" smtClean="0"/>
          </a:p>
          <a:p>
            <a:pPr marL="342900" lvl="0" indent="-342900">
              <a:spcBef>
                <a:spcPct val="20000"/>
              </a:spcBef>
              <a:buClr>
                <a:srgbClr val="04B5C8"/>
              </a:buClr>
              <a:buFont typeface="Wingdings" pitchFamily="2" charset="2"/>
              <a:buChar char="v"/>
            </a:pPr>
            <a:r>
              <a:rPr lang="sv-SE" sz="2000" kern="0" dirty="0" err="1" smtClean="0">
                <a:solidFill>
                  <a:srgbClr val="000000"/>
                </a:solidFill>
                <a:latin typeface="Verdana"/>
              </a:rPr>
              <a:t>Hälsolitteracitet</a:t>
            </a:r>
            <a:r>
              <a:rPr lang="sv-SE" sz="2000" kern="0" dirty="0" smtClean="0">
                <a:solidFill>
                  <a:srgbClr val="000000"/>
                </a:solidFill>
                <a:latin typeface="Verdana"/>
              </a:rPr>
              <a:t> och hälsofrämjande insatser</a:t>
            </a:r>
            <a:endParaRPr lang="sv-SE" sz="2000" i="1" kern="0" dirty="0">
              <a:solidFill>
                <a:srgbClr val="000000"/>
              </a:solidFill>
              <a:latin typeface="Verdana"/>
            </a:endParaRPr>
          </a:p>
          <a:p>
            <a:pPr lvl="0">
              <a:spcBef>
                <a:spcPct val="20000"/>
              </a:spcBef>
              <a:buClr>
                <a:srgbClr val="04B5C8"/>
              </a:buClr>
            </a:pPr>
            <a:endParaRPr lang="sv-SE" sz="2000" kern="0" dirty="0" smtClean="0">
              <a:solidFill>
                <a:srgbClr val="000000"/>
              </a:solidFill>
              <a:latin typeface="Verdana"/>
            </a:endParaRPr>
          </a:p>
          <a:p>
            <a:pPr marL="342900" lvl="0" indent="-342900">
              <a:spcBef>
                <a:spcPct val="20000"/>
              </a:spcBef>
              <a:buClr>
                <a:srgbClr val="04B5C8"/>
              </a:buClr>
              <a:buFont typeface="Wingdings" pitchFamily="2" charset="2"/>
              <a:buChar char="v"/>
            </a:pPr>
            <a:r>
              <a:rPr lang="sv-SE" sz="2000" kern="0" dirty="0" smtClean="0">
                <a:solidFill>
                  <a:srgbClr val="000000"/>
                </a:solidFill>
                <a:latin typeface="Verdana"/>
              </a:rPr>
              <a:t>Nivåer av </a:t>
            </a:r>
            <a:r>
              <a:rPr lang="sv-SE" sz="2000" kern="0" dirty="0" err="1" smtClean="0">
                <a:solidFill>
                  <a:srgbClr val="000000"/>
                </a:solidFill>
                <a:latin typeface="Verdana"/>
              </a:rPr>
              <a:t>hälsolitteracitet</a:t>
            </a:r>
            <a:r>
              <a:rPr lang="sv-SE" sz="2000" kern="0" dirty="0" smtClean="0">
                <a:solidFill>
                  <a:srgbClr val="000000"/>
                </a:solidFill>
                <a:latin typeface="Verdana"/>
              </a:rPr>
              <a:t> bland invandrargrupper</a:t>
            </a:r>
          </a:p>
          <a:p>
            <a:pPr lvl="0">
              <a:spcBef>
                <a:spcPct val="20000"/>
              </a:spcBef>
              <a:buClr>
                <a:srgbClr val="04B5C8"/>
              </a:buClr>
            </a:pPr>
            <a:endParaRPr lang="sv-SE" sz="2000" kern="0" dirty="0" smtClean="0">
              <a:solidFill>
                <a:srgbClr val="000000"/>
              </a:solidFill>
              <a:latin typeface="Verdana"/>
            </a:endParaRPr>
          </a:p>
          <a:p>
            <a:pPr marL="342900" lvl="0" indent="-342900">
              <a:spcBef>
                <a:spcPct val="20000"/>
              </a:spcBef>
              <a:buClr>
                <a:srgbClr val="04B5C8"/>
              </a:buClr>
              <a:buFont typeface="Wingdings" pitchFamily="2" charset="2"/>
              <a:buChar char="v"/>
            </a:pPr>
            <a:r>
              <a:rPr lang="sv-SE" sz="2000" kern="0" dirty="0" smtClean="0">
                <a:solidFill>
                  <a:srgbClr val="000000"/>
                </a:solidFill>
                <a:latin typeface="Verdana"/>
              </a:rPr>
              <a:t>Kombinerad läroplan för andraspråk och hälsa</a:t>
            </a:r>
            <a:endParaRPr lang="sv-SE" sz="2000" dirty="0" smtClean="0"/>
          </a:p>
          <a:p>
            <a:endParaRPr lang="sv-SE" sz="2000" dirty="0" smtClean="0"/>
          </a:p>
          <a:p>
            <a:endParaRPr lang="sv-SE" sz="2000" dirty="0"/>
          </a:p>
        </p:txBody>
      </p:sp>
    </p:spTree>
    <p:extLst>
      <p:ext uri="{BB962C8B-B14F-4D97-AF65-F5344CB8AC3E}">
        <p14:creationId xmlns:p14="http://schemas.microsoft.com/office/powerpoint/2010/main" val="3924157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Sammanfattande lärdomar</a:t>
            </a:r>
            <a:endParaRPr lang="sv-SE" dirty="0"/>
          </a:p>
        </p:txBody>
      </p:sp>
      <p:sp>
        <p:nvSpPr>
          <p:cNvPr id="3" name="Platshållare för innehåll 2"/>
          <p:cNvSpPr>
            <a:spLocks noGrp="1"/>
          </p:cNvSpPr>
          <p:nvPr>
            <p:ph idx="1"/>
          </p:nvPr>
        </p:nvSpPr>
        <p:spPr/>
        <p:txBody>
          <a:bodyPr/>
          <a:lstStyle/>
          <a:p>
            <a:pPr>
              <a:buFont typeface="Wingdings" panose="05000000000000000000" pitchFamily="2" charset="2"/>
              <a:buChar char="v"/>
            </a:pPr>
            <a:endParaRPr lang="sv-SE" sz="2000" dirty="0" smtClean="0"/>
          </a:p>
          <a:p>
            <a:pPr>
              <a:buFont typeface="Wingdings" panose="05000000000000000000" pitchFamily="2" charset="2"/>
              <a:buChar char="v"/>
            </a:pPr>
            <a:r>
              <a:rPr lang="sv-SE" sz="2000" dirty="0" smtClean="0"/>
              <a:t>Ömsesidig påverkan mellan hälsa och inlärning av andraspråk</a:t>
            </a:r>
          </a:p>
          <a:p>
            <a:pPr>
              <a:buFont typeface="Wingdings" panose="05000000000000000000" pitchFamily="2" charset="2"/>
              <a:buChar char="v"/>
            </a:pPr>
            <a:endParaRPr lang="sv-SE" sz="2000" dirty="0" smtClean="0"/>
          </a:p>
          <a:p>
            <a:pPr>
              <a:buFont typeface="Wingdings" panose="05000000000000000000" pitchFamily="2" charset="2"/>
              <a:buChar char="v"/>
            </a:pPr>
            <a:r>
              <a:rPr lang="sv-SE" sz="2000" dirty="0" smtClean="0"/>
              <a:t>Heterogen målgrupp</a:t>
            </a:r>
          </a:p>
          <a:p>
            <a:pPr>
              <a:buFont typeface="Wingdings" panose="05000000000000000000" pitchFamily="2" charset="2"/>
              <a:buChar char="v"/>
            </a:pPr>
            <a:endParaRPr lang="sv-SE" sz="2000" dirty="0"/>
          </a:p>
          <a:p>
            <a:pPr>
              <a:buFont typeface="Wingdings" charset="2"/>
              <a:buChar char="v"/>
            </a:pPr>
            <a:r>
              <a:rPr lang="sv-SE" sz="2000" dirty="0"/>
              <a:t>Stöd och hjälp gällande språkinlärning och hälsa i ett tidigt skede</a:t>
            </a:r>
          </a:p>
          <a:p>
            <a:endParaRPr lang="sv-SE" sz="2000" dirty="0"/>
          </a:p>
          <a:p>
            <a:pPr>
              <a:buFont typeface="Wingdings" charset="2"/>
              <a:buChar char="v"/>
            </a:pPr>
            <a:r>
              <a:rPr lang="sv-SE" sz="2000" dirty="0"/>
              <a:t>Hitta kreativa lösningar</a:t>
            </a:r>
          </a:p>
          <a:p>
            <a:endParaRPr lang="sv-SE" sz="2000" dirty="0"/>
          </a:p>
          <a:p>
            <a:pPr>
              <a:buFont typeface="Wingdings" charset="2"/>
              <a:buChar char="v"/>
            </a:pPr>
            <a:r>
              <a:rPr lang="sv-SE" sz="2000" dirty="0"/>
              <a:t>Samverka och samarbeta över verksamhetsgränser</a:t>
            </a:r>
          </a:p>
          <a:p>
            <a:pPr marL="0" indent="0">
              <a:buNone/>
            </a:pPr>
            <a:endParaRPr lang="sv-SE" sz="2000" dirty="0" smtClean="0"/>
          </a:p>
        </p:txBody>
      </p:sp>
      <p:sp>
        <p:nvSpPr>
          <p:cNvPr id="4" name="Platshållare för sidfot 3"/>
          <p:cNvSpPr>
            <a:spLocks noGrp="1"/>
          </p:cNvSpPr>
          <p:nvPr>
            <p:ph type="ftr" sz="quarter" idx="10"/>
          </p:nvPr>
        </p:nvSpPr>
        <p:spPr/>
        <p:txBody>
          <a:bodyPr/>
          <a:lstStyle/>
          <a:p>
            <a:pPr>
              <a:defRPr/>
            </a:pPr>
            <a:endParaRPr lang="en-GB" smtClean="0"/>
          </a:p>
          <a:p>
            <a:pPr>
              <a:defRPr/>
            </a:pPr>
            <a:endParaRPr lang="en-GB"/>
          </a:p>
        </p:txBody>
      </p:sp>
      <p:sp>
        <p:nvSpPr>
          <p:cNvPr id="5" name="Platshållare för datum 4"/>
          <p:cNvSpPr>
            <a:spLocks noGrp="1"/>
          </p:cNvSpPr>
          <p:nvPr>
            <p:ph type="dt" sz="half" idx="12"/>
          </p:nvPr>
        </p:nvSpPr>
        <p:spPr/>
        <p:txBody>
          <a:bodyPr/>
          <a:lstStyle/>
          <a:p>
            <a:pPr>
              <a:defRPr/>
            </a:pPr>
            <a:endParaRPr lang="en-GB" smtClean="0">
              <a:latin typeface="Times New Roman" pitchFamily="18" charset="0"/>
            </a:endParaRPr>
          </a:p>
          <a:p>
            <a:pPr>
              <a:defRPr/>
            </a:pPr>
            <a:endParaRPr lang="en-GB" sz="1200" b="1"/>
          </a:p>
        </p:txBody>
      </p:sp>
    </p:spTree>
    <p:extLst>
      <p:ext uri="{BB962C8B-B14F-4D97-AF65-F5344CB8AC3E}">
        <p14:creationId xmlns:p14="http://schemas.microsoft.com/office/powerpoint/2010/main" val="30768154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FoUpowerpointdesign">
  <a:themeElements>
    <a:clrScheme name="GR Presentationsmal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GR Presentationsma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R Presentationsmal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R Presentationsmal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R Presentationsmal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R Presentationsmal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R Presentationsmal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R Presentationsmal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R Presentationsmal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Presentation1</Template>
  <TotalTime>2934</TotalTime>
  <Words>1185</Words>
  <Application>Microsoft Office PowerPoint</Application>
  <PresentationFormat>Bildspel på skärmen (4:3)</PresentationFormat>
  <Paragraphs>130</Paragraphs>
  <Slides>10</Slides>
  <Notes>10</Notes>
  <HiddenSlides>0</HiddenSlides>
  <MMClips>0</MMClips>
  <ScaleCrop>false</ScaleCrop>
  <HeadingPairs>
    <vt:vector size="4" baseType="variant">
      <vt:variant>
        <vt:lpstr>Tema</vt:lpstr>
      </vt:variant>
      <vt:variant>
        <vt:i4>1</vt:i4>
      </vt:variant>
      <vt:variant>
        <vt:lpstr>Bildrubriker</vt:lpstr>
      </vt:variant>
      <vt:variant>
        <vt:i4>10</vt:i4>
      </vt:variant>
    </vt:vector>
  </HeadingPairs>
  <TitlesOfParts>
    <vt:vector size="11" baseType="lpstr">
      <vt:lpstr>FoUpowerpointdesign</vt:lpstr>
      <vt:lpstr>Hälsans betydelse för inlärning av andraspråk för vuxna invandrare</vt:lpstr>
      <vt:lpstr>Uppdrag kunskapsöversikt</vt:lpstr>
      <vt:lpstr>Vilka frågor ställdes till forskningen?</vt:lpstr>
      <vt:lpstr>Urval av studier</vt:lpstr>
      <vt:lpstr>Vad säger forskningen? </vt:lpstr>
      <vt:lpstr>PowerPoint-presentation</vt:lpstr>
      <vt:lpstr>PowerPoint-presentation</vt:lpstr>
      <vt:lpstr>PowerPoint-presentation</vt:lpstr>
      <vt:lpstr>Sammanfattande lärdomar</vt:lpstr>
      <vt:lpstr>PowerPoint-presentation</vt:lpstr>
    </vt:vector>
  </TitlesOfParts>
  <Company>GR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Cornelia Björk</dc:creator>
  <cp:lastModifiedBy>Wahlund Daphne (Sk)</cp:lastModifiedBy>
  <cp:revision>44</cp:revision>
  <dcterms:created xsi:type="dcterms:W3CDTF">2016-08-16T11:20:54Z</dcterms:created>
  <dcterms:modified xsi:type="dcterms:W3CDTF">2017-10-18T14:34:07Z</dcterms:modified>
</cp:coreProperties>
</file>