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 id="2147483652" r:id="rId2"/>
    <p:sldMasterId id="2147483654" r:id="rId3"/>
  </p:sldMasterIdLst>
  <p:notesMasterIdLst>
    <p:notesMasterId r:id="rId26"/>
  </p:notesMasterIdLst>
  <p:sldIdLst>
    <p:sldId id="256" r:id="rId4"/>
    <p:sldId id="293" r:id="rId5"/>
    <p:sldId id="314" r:id="rId6"/>
    <p:sldId id="316" r:id="rId7"/>
    <p:sldId id="317" r:id="rId8"/>
    <p:sldId id="318" r:id="rId9"/>
    <p:sldId id="319" r:id="rId10"/>
    <p:sldId id="333" r:id="rId11"/>
    <p:sldId id="321" r:id="rId12"/>
    <p:sldId id="322" r:id="rId13"/>
    <p:sldId id="324" r:id="rId14"/>
    <p:sldId id="323" r:id="rId15"/>
    <p:sldId id="325" r:id="rId16"/>
    <p:sldId id="326" r:id="rId17"/>
    <p:sldId id="328" r:id="rId18"/>
    <p:sldId id="337" r:id="rId19"/>
    <p:sldId id="338" r:id="rId20"/>
    <p:sldId id="339" r:id="rId21"/>
    <p:sldId id="330" r:id="rId22"/>
    <p:sldId id="332" r:id="rId23"/>
    <p:sldId id="313" r:id="rId24"/>
    <p:sldId id="340" r:id="rId25"/>
  </p:sldIdLst>
  <p:sldSz cx="9144000" cy="6858000" type="screen4x3"/>
  <p:notesSz cx="6794500" cy="99314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go Stranz" initials="HS"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Format med tema 1 - dekorfär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087" autoAdjust="0"/>
  </p:normalViewPr>
  <p:slideViewPr>
    <p:cSldViewPr>
      <p:cViewPr>
        <p:scale>
          <a:sx n="89" d="100"/>
          <a:sy n="89" d="100"/>
        </p:scale>
        <p:origin x="-61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4099" name="Rectangle 3"/>
          <p:cNvSpPr>
            <a:spLocks noGrp="1" noChangeArrowheads="1"/>
          </p:cNvSpPr>
          <p:nvPr>
            <p:ph type="dt" idx="1"/>
          </p:nvPr>
        </p:nvSpPr>
        <p:spPr bwMode="auto">
          <a:xfrm>
            <a:off x="3848645" y="0"/>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p>
        </p:txBody>
      </p:sp>
      <p:sp>
        <p:nvSpPr>
          <p:cNvPr id="4100"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79450" y="4717415"/>
            <a:ext cx="5435600" cy="4469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4102" name="Rectangle 6"/>
          <p:cNvSpPr>
            <a:spLocks noGrp="1" noChangeArrowheads="1"/>
          </p:cNvSpPr>
          <p:nvPr>
            <p:ph type="ftr" sz="quarter" idx="4"/>
          </p:nvPr>
        </p:nvSpPr>
        <p:spPr bwMode="auto">
          <a:xfrm>
            <a:off x="1" y="9433106"/>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p>
        </p:txBody>
      </p:sp>
      <p:sp>
        <p:nvSpPr>
          <p:cNvPr id="4103" name="Rectangle 7"/>
          <p:cNvSpPr>
            <a:spLocks noGrp="1" noChangeArrowheads="1"/>
          </p:cNvSpPr>
          <p:nvPr>
            <p:ph type="sldNum" sz="quarter" idx="5"/>
          </p:nvPr>
        </p:nvSpPr>
        <p:spPr bwMode="auto">
          <a:xfrm>
            <a:off x="3848645" y="9433106"/>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2EC37D9-FBB9-4F2A-90B9-CD56489A22D6}" type="slidenum">
              <a:rPr lang="sv-SE"/>
              <a:pPr/>
              <a:t>‹#›</a:t>
            </a:fld>
            <a:endParaRPr lang="sv-SE"/>
          </a:p>
        </p:txBody>
      </p:sp>
    </p:spTree>
    <p:extLst>
      <p:ext uri="{BB962C8B-B14F-4D97-AF65-F5344CB8AC3E}">
        <p14:creationId xmlns:p14="http://schemas.microsoft.com/office/powerpoint/2010/main" val="105147732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2EC37D9-FBB9-4F2A-90B9-CD56489A22D6}" type="slidenum">
              <a:rPr lang="sv-SE" smtClean="0"/>
              <a:pPr/>
              <a:t>1</a:t>
            </a:fld>
            <a:endParaRPr lang="sv-SE"/>
          </a:p>
        </p:txBody>
      </p:sp>
    </p:spTree>
    <p:extLst>
      <p:ext uri="{BB962C8B-B14F-4D97-AF65-F5344CB8AC3E}">
        <p14:creationId xmlns:p14="http://schemas.microsoft.com/office/powerpoint/2010/main" val="3949771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smtClean="0"/>
          </a:p>
        </p:txBody>
      </p:sp>
      <p:sp>
        <p:nvSpPr>
          <p:cNvPr id="4" name="Platshållare för bildnummer 3"/>
          <p:cNvSpPr>
            <a:spLocks noGrp="1"/>
          </p:cNvSpPr>
          <p:nvPr>
            <p:ph type="sldNum" sz="quarter" idx="10"/>
          </p:nvPr>
        </p:nvSpPr>
        <p:spPr/>
        <p:txBody>
          <a:bodyPr/>
          <a:lstStyle/>
          <a:p>
            <a:fld id="{72EC37D9-FBB9-4F2A-90B9-CD56489A22D6}" type="slidenum">
              <a:rPr lang="sv-SE" smtClean="0"/>
              <a:pPr/>
              <a:t>10</a:t>
            </a:fld>
            <a:endParaRPr lang="sv-SE"/>
          </a:p>
        </p:txBody>
      </p:sp>
    </p:spTree>
    <p:extLst>
      <p:ext uri="{BB962C8B-B14F-4D97-AF65-F5344CB8AC3E}">
        <p14:creationId xmlns:p14="http://schemas.microsoft.com/office/powerpoint/2010/main" val="961172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u="none" dirty="0"/>
          </a:p>
        </p:txBody>
      </p:sp>
      <p:sp>
        <p:nvSpPr>
          <p:cNvPr id="4" name="Platshållare för bildnummer 3"/>
          <p:cNvSpPr>
            <a:spLocks noGrp="1"/>
          </p:cNvSpPr>
          <p:nvPr>
            <p:ph type="sldNum" sz="quarter" idx="10"/>
          </p:nvPr>
        </p:nvSpPr>
        <p:spPr/>
        <p:txBody>
          <a:bodyPr/>
          <a:lstStyle/>
          <a:p>
            <a:fld id="{72EC37D9-FBB9-4F2A-90B9-CD56489A22D6}" type="slidenum">
              <a:rPr lang="sv-SE" smtClean="0"/>
              <a:pPr/>
              <a:t>11</a:t>
            </a:fld>
            <a:endParaRPr lang="sv-SE"/>
          </a:p>
        </p:txBody>
      </p:sp>
    </p:spTree>
    <p:extLst>
      <p:ext uri="{BB962C8B-B14F-4D97-AF65-F5344CB8AC3E}">
        <p14:creationId xmlns:p14="http://schemas.microsoft.com/office/powerpoint/2010/main" val="2961558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72EC37D9-FBB9-4F2A-90B9-CD56489A22D6}" type="slidenum">
              <a:rPr lang="sv-SE" smtClean="0"/>
              <a:pPr/>
              <a:t>12</a:t>
            </a:fld>
            <a:endParaRPr lang="sv-SE"/>
          </a:p>
        </p:txBody>
      </p:sp>
    </p:spTree>
    <p:extLst>
      <p:ext uri="{BB962C8B-B14F-4D97-AF65-F5344CB8AC3E}">
        <p14:creationId xmlns:p14="http://schemas.microsoft.com/office/powerpoint/2010/main" val="17484085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6F2786A-3786-48E1-8336-99D84D33D2AD}" type="slidenum">
              <a:rPr lang="sv-SE"/>
              <a:pPr/>
              <a:t>13</a:t>
            </a:fld>
            <a:endParaRPr lang="sv-SE"/>
          </a:p>
        </p:txBody>
      </p:sp>
      <p:sp>
        <p:nvSpPr>
          <p:cNvPr id="120834" name="Platshållare för bildobjekt 1"/>
          <p:cNvSpPr>
            <a:spLocks noGrp="1" noRot="1" noChangeAspect="1" noTextEdit="1"/>
          </p:cNvSpPr>
          <p:nvPr>
            <p:ph type="sldImg"/>
          </p:nvPr>
        </p:nvSpPr>
        <p:spPr>
          <a:xfrm>
            <a:off x="912813" y="744538"/>
            <a:ext cx="4965700" cy="3725862"/>
          </a:xfrm>
          <a:ln/>
        </p:spPr>
      </p:sp>
      <p:sp>
        <p:nvSpPr>
          <p:cNvPr id="120835" name="Platshållare för anteckningar 2"/>
          <p:cNvSpPr>
            <a:spLocks noGrp="1"/>
          </p:cNvSpPr>
          <p:nvPr>
            <p:ph type="body" idx="1"/>
          </p:nvPr>
        </p:nvSpPr>
        <p:spPr/>
        <p:txBody>
          <a:bodyPr/>
          <a:lstStyle/>
          <a:p>
            <a:pPr>
              <a:spcBef>
                <a:spcPct val="0"/>
              </a:spcBef>
            </a:pPr>
            <a:endParaRPr lang="sv-SE" dirty="0"/>
          </a:p>
        </p:txBody>
      </p:sp>
      <p:sp>
        <p:nvSpPr>
          <p:cNvPr id="120836" name="Platshållare för bildnummer 3"/>
          <p:cNvSpPr txBox="1">
            <a:spLocks noGrp="1"/>
          </p:cNvSpPr>
          <p:nvPr/>
        </p:nvSpPr>
        <p:spPr bwMode="auto">
          <a:xfrm>
            <a:off x="3846094" y="9437214"/>
            <a:ext cx="2943648" cy="497363"/>
          </a:xfrm>
          <a:prstGeom prst="rect">
            <a:avLst/>
          </a:prstGeom>
          <a:noFill/>
          <a:ln w="9525">
            <a:noFill/>
            <a:miter lim="800000"/>
            <a:headEnd/>
            <a:tailEnd/>
          </a:ln>
        </p:spPr>
        <p:txBody>
          <a:bodyPr anchor="b"/>
          <a:lstStyle/>
          <a:p>
            <a:pPr algn="r"/>
            <a:fld id="{DFECB137-4061-41B3-9621-8FA88404B2C3}" type="slidenum">
              <a:rPr lang="sv-SE" sz="1200">
                <a:latin typeface="Calibri" pitchFamily="34" charset="0"/>
              </a:rPr>
              <a:pPr algn="r"/>
              <a:t>13</a:t>
            </a:fld>
            <a:endParaRPr lang="sv-SE" sz="1200">
              <a:latin typeface="Calibri" pitchFamily="34" charset="0"/>
            </a:endParaRPr>
          </a:p>
        </p:txBody>
      </p:sp>
    </p:spTree>
    <p:extLst>
      <p:ext uri="{BB962C8B-B14F-4D97-AF65-F5344CB8AC3E}">
        <p14:creationId xmlns:p14="http://schemas.microsoft.com/office/powerpoint/2010/main" val="445014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u="none" dirty="0"/>
          </a:p>
        </p:txBody>
      </p:sp>
      <p:sp>
        <p:nvSpPr>
          <p:cNvPr id="4" name="Platshållare för bildnummer 3"/>
          <p:cNvSpPr>
            <a:spLocks noGrp="1"/>
          </p:cNvSpPr>
          <p:nvPr>
            <p:ph type="sldNum" sz="quarter" idx="10"/>
          </p:nvPr>
        </p:nvSpPr>
        <p:spPr/>
        <p:txBody>
          <a:bodyPr/>
          <a:lstStyle/>
          <a:p>
            <a:fld id="{72EC37D9-FBB9-4F2A-90B9-CD56489A22D6}" type="slidenum">
              <a:rPr lang="sv-SE" smtClean="0"/>
              <a:pPr/>
              <a:t>14</a:t>
            </a:fld>
            <a:endParaRPr lang="sv-SE"/>
          </a:p>
        </p:txBody>
      </p:sp>
    </p:spTree>
    <p:extLst>
      <p:ext uri="{BB962C8B-B14F-4D97-AF65-F5344CB8AC3E}">
        <p14:creationId xmlns:p14="http://schemas.microsoft.com/office/powerpoint/2010/main" val="7094515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u="none" dirty="0"/>
          </a:p>
        </p:txBody>
      </p:sp>
      <p:sp>
        <p:nvSpPr>
          <p:cNvPr id="4" name="Platshållare för bildnummer 3"/>
          <p:cNvSpPr>
            <a:spLocks noGrp="1"/>
          </p:cNvSpPr>
          <p:nvPr>
            <p:ph type="sldNum" sz="quarter" idx="10"/>
          </p:nvPr>
        </p:nvSpPr>
        <p:spPr/>
        <p:txBody>
          <a:bodyPr/>
          <a:lstStyle/>
          <a:p>
            <a:fld id="{72EC37D9-FBB9-4F2A-90B9-CD56489A22D6}" type="slidenum">
              <a:rPr lang="sv-SE" smtClean="0"/>
              <a:pPr/>
              <a:t>15</a:t>
            </a:fld>
            <a:endParaRPr lang="sv-SE"/>
          </a:p>
        </p:txBody>
      </p:sp>
    </p:spTree>
    <p:extLst>
      <p:ext uri="{BB962C8B-B14F-4D97-AF65-F5344CB8AC3E}">
        <p14:creationId xmlns:p14="http://schemas.microsoft.com/office/powerpoint/2010/main" val="5503677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9264AB5-3208-46EB-A2CB-53BA67DEFF15}" type="slidenum">
              <a:rPr lang="sv-SE" smtClean="0"/>
              <a:pPr/>
              <a:t>16</a:t>
            </a:fld>
            <a:endParaRPr lang="sv-SE"/>
          </a:p>
        </p:txBody>
      </p:sp>
    </p:spTree>
    <p:extLst>
      <p:ext uri="{BB962C8B-B14F-4D97-AF65-F5344CB8AC3E}">
        <p14:creationId xmlns:p14="http://schemas.microsoft.com/office/powerpoint/2010/main" val="12076273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9264AB5-3208-46EB-A2CB-53BA67DEFF15}" type="slidenum">
              <a:rPr lang="sv-SE" smtClean="0"/>
              <a:pPr/>
              <a:t>17</a:t>
            </a:fld>
            <a:endParaRPr lang="sv-SE"/>
          </a:p>
        </p:txBody>
      </p:sp>
    </p:spTree>
    <p:extLst>
      <p:ext uri="{BB962C8B-B14F-4D97-AF65-F5344CB8AC3E}">
        <p14:creationId xmlns:p14="http://schemas.microsoft.com/office/powerpoint/2010/main" val="3185863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9264AB5-3208-46EB-A2CB-53BA67DEFF15}" type="slidenum">
              <a:rPr lang="sv-SE" smtClean="0"/>
              <a:pPr/>
              <a:t>18</a:t>
            </a:fld>
            <a:endParaRPr lang="sv-SE"/>
          </a:p>
        </p:txBody>
      </p:sp>
    </p:spTree>
    <p:extLst>
      <p:ext uri="{BB962C8B-B14F-4D97-AF65-F5344CB8AC3E}">
        <p14:creationId xmlns:p14="http://schemas.microsoft.com/office/powerpoint/2010/main" val="2074095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72EC37D9-FBB9-4F2A-90B9-CD56489A22D6}" type="slidenum">
              <a:rPr lang="sv-SE" smtClean="0"/>
              <a:pPr/>
              <a:t>19</a:t>
            </a:fld>
            <a:endParaRPr lang="sv-SE"/>
          </a:p>
        </p:txBody>
      </p:sp>
    </p:spTree>
    <p:extLst>
      <p:ext uri="{BB962C8B-B14F-4D97-AF65-F5344CB8AC3E}">
        <p14:creationId xmlns:p14="http://schemas.microsoft.com/office/powerpoint/2010/main" val="1672004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2EC37D9-FBB9-4F2A-90B9-CD56489A22D6}" type="slidenum">
              <a:rPr lang="sv-SE" smtClean="0"/>
              <a:pPr/>
              <a:t>2</a:t>
            </a:fld>
            <a:endParaRPr lang="sv-SE"/>
          </a:p>
        </p:txBody>
      </p:sp>
    </p:spTree>
    <p:extLst>
      <p:ext uri="{BB962C8B-B14F-4D97-AF65-F5344CB8AC3E}">
        <p14:creationId xmlns:p14="http://schemas.microsoft.com/office/powerpoint/2010/main" val="38679206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72EC37D9-FBB9-4F2A-90B9-CD56489A22D6}" type="slidenum">
              <a:rPr lang="sv-SE" smtClean="0"/>
              <a:pPr/>
              <a:t>20</a:t>
            </a:fld>
            <a:endParaRPr lang="sv-SE"/>
          </a:p>
        </p:txBody>
      </p:sp>
    </p:spTree>
    <p:extLst>
      <p:ext uri="{BB962C8B-B14F-4D97-AF65-F5344CB8AC3E}">
        <p14:creationId xmlns:p14="http://schemas.microsoft.com/office/powerpoint/2010/main" val="10831290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72EC37D9-FBB9-4F2A-90B9-CD56489A22D6}" type="slidenum">
              <a:rPr lang="sv-SE" smtClean="0"/>
              <a:pPr/>
              <a:t>21</a:t>
            </a:fld>
            <a:endParaRPr lang="sv-SE"/>
          </a:p>
        </p:txBody>
      </p:sp>
    </p:spTree>
    <p:extLst>
      <p:ext uri="{BB962C8B-B14F-4D97-AF65-F5344CB8AC3E}">
        <p14:creationId xmlns:p14="http://schemas.microsoft.com/office/powerpoint/2010/main" val="1139582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72EC37D9-FBB9-4F2A-90B9-CD56489A22D6}" type="slidenum">
              <a:rPr lang="sv-SE" smtClean="0"/>
              <a:pPr/>
              <a:t>22</a:t>
            </a:fld>
            <a:endParaRPr lang="sv-SE"/>
          </a:p>
        </p:txBody>
      </p:sp>
    </p:spTree>
    <p:extLst>
      <p:ext uri="{BB962C8B-B14F-4D97-AF65-F5344CB8AC3E}">
        <p14:creationId xmlns:p14="http://schemas.microsoft.com/office/powerpoint/2010/main" val="1844498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2EC37D9-FBB9-4F2A-90B9-CD56489A22D6}" type="slidenum">
              <a:rPr lang="sv-SE" smtClean="0"/>
              <a:pPr/>
              <a:t>3</a:t>
            </a:fld>
            <a:endParaRPr lang="sv-SE"/>
          </a:p>
        </p:txBody>
      </p:sp>
    </p:spTree>
    <p:extLst>
      <p:ext uri="{BB962C8B-B14F-4D97-AF65-F5344CB8AC3E}">
        <p14:creationId xmlns:p14="http://schemas.microsoft.com/office/powerpoint/2010/main" val="388620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2EC37D9-FBB9-4F2A-90B9-CD56489A22D6}" type="slidenum">
              <a:rPr lang="sv-SE" smtClean="0"/>
              <a:pPr/>
              <a:t>4</a:t>
            </a:fld>
            <a:endParaRPr lang="sv-SE"/>
          </a:p>
        </p:txBody>
      </p:sp>
    </p:spTree>
    <p:extLst>
      <p:ext uri="{BB962C8B-B14F-4D97-AF65-F5344CB8AC3E}">
        <p14:creationId xmlns:p14="http://schemas.microsoft.com/office/powerpoint/2010/main" val="2251465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2EC37D9-FBB9-4F2A-90B9-CD56489A22D6}" type="slidenum">
              <a:rPr lang="sv-SE" smtClean="0"/>
              <a:pPr/>
              <a:t>5</a:t>
            </a:fld>
            <a:endParaRPr lang="sv-SE"/>
          </a:p>
        </p:txBody>
      </p:sp>
    </p:spTree>
    <p:extLst>
      <p:ext uri="{BB962C8B-B14F-4D97-AF65-F5344CB8AC3E}">
        <p14:creationId xmlns:p14="http://schemas.microsoft.com/office/powerpoint/2010/main" val="3237481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72EC37D9-FBB9-4F2A-90B9-CD56489A22D6}" type="slidenum">
              <a:rPr lang="sv-SE" smtClean="0"/>
              <a:pPr/>
              <a:t>6</a:t>
            </a:fld>
            <a:endParaRPr lang="sv-SE"/>
          </a:p>
        </p:txBody>
      </p:sp>
    </p:spTree>
    <p:extLst>
      <p:ext uri="{BB962C8B-B14F-4D97-AF65-F5344CB8AC3E}">
        <p14:creationId xmlns:p14="http://schemas.microsoft.com/office/powerpoint/2010/main" val="3109510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2EC37D9-FBB9-4F2A-90B9-CD56489A22D6}" type="slidenum">
              <a:rPr lang="sv-SE" smtClean="0"/>
              <a:pPr/>
              <a:t>7</a:t>
            </a:fld>
            <a:endParaRPr lang="sv-SE"/>
          </a:p>
        </p:txBody>
      </p:sp>
    </p:spTree>
    <p:extLst>
      <p:ext uri="{BB962C8B-B14F-4D97-AF65-F5344CB8AC3E}">
        <p14:creationId xmlns:p14="http://schemas.microsoft.com/office/powerpoint/2010/main" val="1993264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917575" y="744538"/>
            <a:ext cx="4962525" cy="3722687"/>
          </a:xfrm>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D2BD1443-5789-440D-B273-31D4BE43C8AF}" type="slidenum">
              <a:rPr lang="sv-SE" smtClean="0"/>
              <a:pPr/>
              <a:t>8</a:t>
            </a:fld>
            <a:endParaRPr lang="sv-SE"/>
          </a:p>
        </p:txBody>
      </p:sp>
    </p:spTree>
    <p:extLst>
      <p:ext uri="{BB962C8B-B14F-4D97-AF65-F5344CB8AC3E}">
        <p14:creationId xmlns:p14="http://schemas.microsoft.com/office/powerpoint/2010/main" val="1214024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2EC37D9-FBB9-4F2A-90B9-CD56489A22D6}" type="slidenum">
              <a:rPr lang="sv-SE" smtClean="0"/>
              <a:pPr/>
              <a:t>9</a:t>
            </a:fld>
            <a:endParaRPr lang="sv-SE"/>
          </a:p>
        </p:txBody>
      </p:sp>
    </p:spTree>
    <p:extLst>
      <p:ext uri="{BB962C8B-B14F-4D97-AF65-F5344CB8AC3E}">
        <p14:creationId xmlns:p14="http://schemas.microsoft.com/office/powerpoint/2010/main" val="6126004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pic>
        <p:nvPicPr>
          <p:cNvPr id="9225" name="Picture 9" descr="SU_PPT_kron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82750"/>
            <a:ext cx="5595938" cy="5175250"/>
          </a:xfrm>
          <a:prstGeom prst="rect">
            <a:avLst/>
          </a:prstGeom>
          <a:noFill/>
          <a:extLst>
            <a:ext uri="{909E8E84-426E-40DD-AFC4-6F175D3DCCD1}">
              <a14:hiddenFill xmlns:a14="http://schemas.microsoft.com/office/drawing/2010/main">
                <a:solidFill>
                  <a:srgbClr val="FFFFFF"/>
                </a:solidFill>
              </a14:hiddenFill>
            </a:ext>
          </a:extLst>
        </p:spPr>
      </p:pic>
      <p:sp>
        <p:nvSpPr>
          <p:cNvPr id="9219" name="Rectangle 3"/>
          <p:cNvSpPr>
            <a:spLocks noGrp="1" noChangeArrowheads="1"/>
          </p:cNvSpPr>
          <p:nvPr>
            <p:ph type="ctrTitle"/>
          </p:nvPr>
        </p:nvSpPr>
        <p:spPr>
          <a:xfrm>
            <a:off x="1006475" y="2435225"/>
            <a:ext cx="6632575" cy="1425575"/>
          </a:xfrm>
        </p:spPr>
        <p:txBody>
          <a:bodyPr lIns="72000" tIns="36000" rIns="72000" bIns="36000" anchor="ctr"/>
          <a:lstStyle>
            <a:lvl1pPr>
              <a:lnSpc>
                <a:spcPct val="100000"/>
              </a:lnSpc>
              <a:defRPr sz="4400" b="0"/>
            </a:lvl1pPr>
          </a:lstStyle>
          <a:p>
            <a:pPr lvl="0"/>
            <a:r>
              <a:rPr lang="sv-SE" noProof="0" smtClean="0"/>
              <a:t>Klicka här för att ändra format</a:t>
            </a:r>
          </a:p>
        </p:txBody>
      </p:sp>
      <p:sp>
        <p:nvSpPr>
          <p:cNvPr id="9220" name="Rectangle 4"/>
          <p:cNvSpPr>
            <a:spLocks noGrp="1" noChangeArrowheads="1"/>
          </p:cNvSpPr>
          <p:nvPr>
            <p:ph type="subTitle" idx="1"/>
          </p:nvPr>
        </p:nvSpPr>
        <p:spPr>
          <a:xfrm>
            <a:off x="1006475" y="3860800"/>
            <a:ext cx="6632575" cy="1165225"/>
          </a:xfrm>
        </p:spPr>
        <p:txBody>
          <a:bodyPr/>
          <a:lstStyle>
            <a:lvl1pPr marL="0" indent="0">
              <a:lnSpc>
                <a:spcPts val="4200"/>
              </a:lnSpc>
              <a:buFontTx/>
              <a:buNone/>
              <a:defRPr sz="2800"/>
            </a:lvl1pPr>
          </a:lstStyle>
          <a:p>
            <a:pPr lvl="0"/>
            <a:r>
              <a:rPr lang="sv-SE" noProof="0" smtClean="0"/>
              <a:t>Klicka här för att ändra format på underrubrik i bakgrunden</a:t>
            </a:r>
          </a:p>
        </p:txBody>
      </p:sp>
      <p:pic>
        <p:nvPicPr>
          <p:cNvPr id="9224" name="Picture 8" descr="SU_logo_32mm_300dpi_SVENS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9050" y="287338"/>
            <a:ext cx="1152525" cy="1011237"/>
          </a:xfrm>
          <a:prstGeom prst="rect">
            <a:avLst/>
          </a:prstGeom>
          <a:noFill/>
          <a:extLst>
            <a:ext uri="{909E8E84-426E-40DD-AFC4-6F175D3DCCD1}">
              <a14:hiddenFill xmlns:a14="http://schemas.microsoft.com/office/drawing/2010/main">
                <a:solidFill>
                  <a:srgbClr val="FFFFFF"/>
                </a:solidFill>
              </a14:hiddenFill>
            </a:ext>
          </a:extLst>
        </p:spPr>
      </p:pic>
      <p:sp>
        <p:nvSpPr>
          <p:cNvPr id="9226" name="Rectangle 10"/>
          <p:cNvSpPr>
            <a:spLocks noGrp="1" noChangeArrowheads="1"/>
          </p:cNvSpPr>
          <p:nvPr>
            <p:ph type="dt" sz="half" idx="2"/>
          </p:nvPr>
        </p:nvSpPr>
        <p:spPr/>
        <p:txBody>
          <a:bodyPr/>
          <a:lstStyle>
            <a:lvl1pPr>
              <a:defRPr/>
            </a:lvl1pPr>
          </a:lstStyle>
          <a:p>
            <a:r>
              <a:rPr lang="sv-SE" smtClean="0"/>
              <a:t>2012-01-25</a:t>
            </a:r>
            <a:endParaRPr lang="sv-SE"/>
          </a:p>
        </p:txBody>
      </p:sp>
      <p:sp>
        <p:nvSpPr>
          <p:cNvPr id="9227" name="Rectangle 11"/>
          <p:cNvSpPr>
            <a:spLocks noGrp="1" noChangeArrowheads="1"/>
          </p:cNvSpPr>
          <p:nvPr>
            <p:ph type="ftr" sz="quarter" idx="3"/>
          </p:nvPr>
        </p:nvSpPr>
        <p:spPr>
          <a:xfrm>
            <a:off x="1936750" y="6151563"/>
            <a:ext cx="4492625" cy="301625"/>
          </a:xfrm>
        </p:spPr>
        <p:txBody>
          <a:bodyPr/>
          <a:lstStyle>
            <a:lvl1pPr>
              <a:defRPr/>
            </a:lvl1pPr>
          </a:lstStyle>
          <a:p>
            <a:r>
              <a:rPr lang="sv-SE" smtClean="0"/>
              <a:t>/ Hugo Stranz, Institutionen för socialt arbete</a:t>
            </a:r>
            <a:endParaRPr lang="sv-SE"/>
          </a:p>
        </p:txBody>
      </p:sp>
      <p:sp>
        <p:nvSpPr>
          <p:cNvPr id="9228" name="Rectangle 12"/>
          <p:cNvSpPr>
            <a:spLocks noGrp="1" noChangeArrowheads="1"/>
          </p:cNvSpPr>
          <p:nvPr>
            <p:ph type="sldNum" sz="quarter" idx="4"/>
          </p:nvPr>
        </p:nvSpPr>
        <p:spPr/>
        <p:txBody>
          <a:bodyPr/>
          <a:lstStyle>
            <a:lvl1pPr>
              <a:defRPr/>
            </a:lvl1pPr>
          </a:lstStyle>
          <a:p>
            <a:fld id="{257EDB67-99C8-45FC-91D2-F9E74B300DD8}" type="slidenum">
              <a:rPr lang="sv-SE"/>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D1143CCA-8E10-475B-9A80-12608ECA5D40}" type="slidenum">
              <a:rPr lang="sv-SE"/>
              <a:pPr/>
              <a:t>‹#›</a:t>
            </a:fld>
            <a:endParaRPr lang="sv-SE"/>
          </a:p>
        </p:txBody>
      </p:sp>
    </p:spTree>
    <p:extLst>
      <p:ext uri="{BB962C8B-B14F-4D97-AF65-F5344CB8AC3E}">
        <p14:creationId xmlns:p14="http://schemas.microsoft.com/office/powerpoint/2010/main" val="402019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5927725" y="1943100"/>
            <a:ext cx="1711325" cy="407828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790575" y="1943100"/>
            <a:ext cx="4984750" cy="407828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7BC2E311-407B-4677-B815-413EA207D160}" type="slidenum">
              <a:rPr lang="sv-SE"/>
              <a:pPr/>
              <a:t>‹#›</a:t>
            </a:fld>
            <a:endParaRPr lang="sv-SE"/>
          </a:p>
        </p:txBody>
      </p:sp>
    </p:spTree>
    <p:extLst>
      <p:ext uri="{BB962C8B-B14F-4D97-AF65-F5344CB8AC3E}">
        <p14:creationId xmlns:p14="http://schemas.microsoft.com/office/powerpoint/2010/main" val="3227736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pic>
        <p:nvPicPr>
          <p:cNvPr id="12297" name="Picture 9" descr="SU_PPT_olivkvist"/>
          <p:cNvPicPr>
            <a:picLocks noChangeAspect="1" noChangeArrowheads="1"/>
          </p:cNvPicPr>
          <p:nvPr/>
        </p:nvPicPr>
        <p:blipFill>
          <a:blip r:embed="rId2">
            <a:extLst>
              <a:ext uri="{28A0092B-C50C-407E-A947-70E740481C1C}">
                <a14:useLocalDpi xmlns:a14="http://schemas.microsoft.com/office/drawing/2010/main" val="0"/>
              </a:ext>
            </a:extLst>
          </a:blip>
          <a:srcRect l="1746"/>
          <a:stretch>
            <a:fillRect/>
          </a:stretch>
        </p:blipFill>
        <p:spPr bwMode="auto">
          <a:xfrm>
            <a:off x="1588" y="317500"/>
            <a:ext cx="6881812" cy="6540500"/>
          </a:xfrm>
          <a:prstGeom prst="rect">
            <a:avLst/>
          </a:prstGeom>
          <a:noFill/>
          <a:extLst>
            <a:ext uri="{909E8E84-426E-40DD-AFC4-6F175D3DCCD1}">
              <a14:hiddenFill xmlns:a14="http://schemas.microsoft.com/office/drawing/2010/main">
                <a:solidFill>
                  <a:srgbClr val="FFFFFF"/>
                </a:solidFill>
              </a14:hiddenFill>
            </a:ext>
          </a:extLst>
        </p:spPr>
      </p:pic>
      <p:sp>
        <p:nvSpPr>
          <p:cNvPr id="12291" name="Rectangle 3"/>
          <p:cNvSpPr>
            <a:spLocks noGrp="1" noChangeArrowheads="1"/>
          </p:cNvSpPr>
          <p:nvPr>
            <p:ph type="ctrTitle"/>
          </p:nvPr>
        </p:nvSpPr>
        <p:spPr>
          <a:xfrm>
            <a:off x="1006475" y="2435225"/>
            <a:ext cx="6632575" cy="1425575"/>
          </a:xfrm>
        </p:spPr>
        <p:txBody>
          <a:bodyPr lIns="72000" tIns="36000" rIns="72000" bIns="36000" anchor="ctr"/>
          <a:lstStyle>
            <a:lvl1pPr>
              <a:lnSpc>
                <a:spcPct val="100000"/>
              </a:lnSpc>
              <a:defRPr sz="4400" b="0"/>
            </a:lvl1pPr>
          </a:lstStyle>
          <a:p>
            <a:pPr lvl="0"/>
            <a:r>
              <a:rPr lang="sv-SE" noProof="0" smtClean="0"/>
              <a:t>Klicka här för att ändra format</a:t>
            </a:r>
          </a:p>
        </p:txBody>
      </p:sp>
      <p:sp>
        <p:nvSpPr>
          <p:cNvPr id="12292" name="Rectangle 4"/>
          <p:cNvSpPr>
            <a:spLocks noGrp="1" noChangeArrowheads="1"/>
          </p:cNvSpPr>
          <p:nvPr>
            <p:ph type="subTitle" idx="1"/>
          </p:nvPr>
        </p:nvSpPr>
        <p:spPr>
          <a:xfrm>
            <a:off x="1006475" y="3860800"/>
            <a:ext cx="6632575" cy="1165225"/>
          </a:xfrm>
        </p:spPr>
        <p:txBody>
          <a:bodyPr/>
          <a:lstStyle>
            <a:lvl1pPr marL="0" indent="0">
              <a:lnSpc>
                <a:spcPts val="4200"/>
              </a:lnSpc>
              <a:buFontTx/>
              <a:buNone/>
              <a:defRPr sz="2800"/>
            </a:lvl1pPr>
          </a:lstStyle>
          <a:p>
            <a:pPr lvl="0"/>
            <a:r>
              <a:rPr lang="sv-SE" noProof="0" smtClean="0"/>
              <a:t>Klicka här för att ändra format på underrubrik i bakgrunden</a:t>
            </a:r>
          </a:p>
        </p:txBody>
      </p:sp>
      <p:pic>
        <p:nvPicPr>
          <p:cNvPr id="12296" name="Picture 8" descr="SU_logo_32mm_300dpi_SVENS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9050" y="287338"/>
            <a:ext cx="1152525" cy="1011237"/>
          </a:xfrm>
          <a:prstGeom prst="rect">
            <a:avLst/>
          </a:prstGeom>
          <a:noFill/>
          <a:extLst>
            <a:ext uri="{909E8E84-426E-40DD-AFC4-6F175D3DCCD1}">
              <a14:hiddenFill xmlns:a14="http://schemas.microsoft.com/office/drawing/2010/main">
                <a:solidFill>
                  <a:srgbClr val="FFFFFF"/>
                </a:solidFill>
              </a14:hiddenFill>
            </a:ext>
          </a:extLst>
        </p:spPr>
      </p:pic>
      <p:sp>
        <p:nvSpPr>
          <p:cNvPr id="12298" name="Rectangle 10"/>
          <p:cNvSpPr>
            <a:spLocks noGrp="1" noChangeArrowheads="1"/>
          </p:cNvSpPr>
          <p:nvPr>
            <p:ph type="dt" sz="half" idx="2"/>
          </p:nvPr>
        </p:nvSpPr>
        <p:spPr/>
        <p:txBody>
          <a:bodyPr/>
          <a:lstStyle>
            <a:lvl1pPr>
              <a:defRPr/>
            </a:lvl1pPr>
          </a:lstStyle>
          <a:p>
            <a:r>
              <a:rPr lang="sv-SE" smtClean="0"/>
              <a:t>2012-01-25</a:t>
            </a:r>
            <a:endParaRPr lang="sv-SE"/>
          </a:p>
        </p:txBody>
      </p:sp>
      <p:sp>
        <p:nvSpPr>
          <p:cNvPr id="12299" name="Rectangle 11"/>
          <p:cNvSpPr>
            <a:spLocks noGrp="1" noChangeArrowheads="1"/>
          </p:cNvSpPr>
          <p:nvPr>
            <p:ph type="ftr" sz="quarter" idx="3"/>
          </p:nvPr>
        </p:nvSpPr>
        <p:spPr>
          <a:xfrm>
            <a:off x="1936750" y="6151563"/>
            <a:ext cx="4492625" cy="301625"/>
          </a:xfrm>
        </p:spPr>
        <p:txBody>
          <a:bodyPr/>
          <a:lstStyle>
            <a:lvl1pPr>
              <a:defRPr/>
            </a:lvl1pPr>
          </a:lstStyle>
          <a:p>
            <a:r>
              <a:rPr lang="sv-SE" smtClean="0"/>
              <a:t>/ Hugo Stranz, Institutionen för socialt arbete</a:t>
            </a:r>
            <a:endParaRPr lang="sv-SE"/>
          </a:p>
        </p:txBody>
      </p:sp>
      <p:sp>
        <p:nvSpPr>
          <p:cNvPr id="12300" name="Rectangle 12"/>
          <p:cNvSpPr>
            <a:spLocks noGrp="1" noChangeArrowheads="1"/>
          </p:cNvSpPr>
          <p:nvPr>
            <p:ph type="sldNum" sz="quarter" idx="4"/>
          </p:nvPr>
        </p:nvSpPr>
        <p:spPr/>
        <p:txBody>
          <a:bodyPr/>
          <a:lstStyle>
            <a:lvl1pPr>
              <a:defRPr/>
            </a:lvl1pPr>
          </a:lstStyle>
          <a:p>
            <a:fld id="{D985D4F8-E029-4E92-839E-7A75F0CB2A4F}" type="slidenum">
              <a:rPr lang="sv-SE"/>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1B475A82-4D42-4E5E-B471-D79EEB2EE235}" type="slidenum">
              <a:rPr lang="sv-SE"/>
              <a:pPr/>
              <a:t>‹#›</a:t>
            </a:fld>
            <a:endParaRPr lang="sv-SE"/>
          </a:p>
        </p:txBody>
      </p:sp>
    </p:spTree>
    <p:extLst>
      <p:ext uri="{BB962C8B-B14F-4D97-AF65-F5344CB8AC3E}">
        <p14:creationId xmlns:p14="http://schemas.microsoft.com/office/powerpoint/2010/main" val="58084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5735F08D-8B4C-4CC4-8217-1868F4D05350}" type="slidenum">
              <a:rPr lang="sv-SE"/>
              <a:pPr/>
              <a:t>‹#›</a:t>
            </a:fld>
            <a:endParaRPr lang="sv-SE"/>
          </a:p>
        </p:txBody>
      </p:sp>
    </p:spTree>
    <p:extLst>
      <p:ext uri="{BB962C8B-B14F-4D97-AF65-F5344CB8AC3E}">
        <p14:creationId xmlns:p14="http://schemas.microsoft.com/office/powerpoint/2010/main" val="3636840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790575" y="2806700"/>
            <a:ext cx="3348038" cy="321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291013" y="2806700"/>
            <a:ext cx="3348037" cy="321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lvl1pPr>
              <a:defRPr/>
            </a:lvl1pPr>
          </a:lstStyle>
          <a:p>
            <a:r>
              <a:rPr lang="sv-SE" smtClean="0"/>
              <a:t>2012-01-25</a:t>
            </a:r>
            <a:endParaRPr lang="sv-SE"/>
          </a:p>
        </p:txBody>
      </p:sp>
      <p:sp>
        <p:nvSpPr>
          <p:cNvPr id="6" name="Platshållare för sidfot 5"/>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7" name="Platshållare för bildnummer 6"/>
          <p:cNvSpPr>
            <a:spLocks noGrp="1"/>
          </p:cNvSpPr>
          <p:nvPr>
            <p:ph type="sldNum" sz="quarter" idx="12"/>
          </p:nvPr>
        </p:nvSpPr>
        <p:spPr/>
        <p:txBody>
          <a:bodyPr/>
          <a:lstStyle>
            <a:lvl1pPr>
              <a:defRPr/>
            </a:lvl1pPr>
          </a:lstStyle>
          <a:p>
            <a:fld id="{3BAF798C-2623-49CF-BDA3-ED45F0E91A0B}" type="slidenum">
              <a:rPr lang="sv-SE"/>
              <a:pPr/>
              <a:t>‹#›</a:t>
            </a:fld>
            <a:endParaRPr lang="sv-SE"/>
          </a:p>
        </p:txBody>
      </p:sp>
    </p:spTree>
    <p:extLst>
      <p:ext uri="{BB962C8B-B14F-4D97-AF65-F5344CB8AC3E}">
        <p14:creationId xmlns:p14="http://schemas.microsoft.com/office/powerpoint/2010/main" val="1686842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lvl1pPr>
              <a:defRPr/>
            </a:lvl1pPr>
          </a:lstStyle>
          <a:p>
            <a:r>
              <a:rPr lang="sv-SE" smtClean="0"/>
              <a:t>2012-01-25</a:t>
            </a:r>
            <a:endParaRPr lang="sv-SE"/>
          </a:p>
        </p:txBody>
      </p:sp>
      <p:sp>
        <p:nvSpPr>
          <p:cNvPr id="8" name="Platshållare för sidfot 7"/>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9" name="Platshållare för bildnummer 8"/>
          <p:cNvSpPr>
            <a:spLocks noGrp="1"/>
          </p:cNvSpPr>
          <p:nvPr>
            <p:ph type="sldNum" sz="quarter" idx="12"/>
          </p:nvPr>
        </p:nvSpPr>
        <p:spPr/>
        <p:txBody>
          <a:bodyPr/>
          <a:lstStyle>
            <a:lvl1pPr>
              <a:defRPr/>
            </a:lvl1pPr>
          </a:lstStyle>
          <a:p>
            <a:fld id="{289B269A-9C4A-44F6-B8A4-04CAE2B41B90}" type="slidenum">
              <a:rPr lang="sv-SE"/>
              <a:pPr/>
              <a:t>‹#›</a:t>
            </a:fld>
            <a:endParaRPr lang="sv-SE"/>
          </a:p>
        </p:txBody>
      </p:sp>
    </p:spTree>
    <p:extLst>
      <p:ext uri="{BB962C8B-B14F-4D97-AF65-F5344CB8AC3E}">
        <p14:creationId xmlns:p14="http://schemas.microsoft.com/office/powerpoint/2010/main" val="3124963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lvl1pPr>
              <a:defRPr/>
            </a:lvl1pPr>
          </a:lstStyle>
          <a:p>
            <a:r>
              <a:rPr lang="sv-SE" smtClean="0"/>
              <a:t>2012-01-25</a:t>
            </a:r>
            <a:endParaRPr lang="sv-SE"/>
          </a:p>
        </p:txBody>
      </p:sp>
      <p:sp>
        <p:nvSpPr>
          <p:cNvPr id="4" name="Platshållare för sidfot 3"/>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5" name="Platshållare för bildnummer 4"/>
          <p:cNvSpPr>
            <a:spLocks noGrp="1"/>
          </p:cNvSpPr>
          <p:nvPr>
            <p:ph type="sldNum" sz="quarter" idx="12"/>
          </p:nvPr>
        </p:nvSpPr>
        <p:spPr/>
        <p:txBody>
          <a:bodyPr/>
          <a:lstStyle>
            <a:lvl1pPr>
              <a:defRPr/>
            </a:lvl1pPr>
          </a:lstStyle>
          <a:p>
            <a:fld id="{0F779E4B-365A-48A1-BF34-30B3083F9784}" type="slidenum">
              <a:rPr lang="sv-SE"/>
              <a:pPr/>
              <a:t>‹#›</a:t>
            </a:fld>
            <a:endParaRPr lang="sv-SE"/>
          </a:p>
        </p:txBody>
      </p:sp>
    </p:spTree>
    <p:extLst>
      <p:ext uri="{BB962C8B-B14F-4D97-AF65-F5344CB8AC3E}">
        <p14:creationId xmlns:p14="http://schemas.microsoft.com/office/powerpoint/2010/main" val="30417111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r>
              <a:rPr lang="sv-SE" smtClean="0"/>
              <a:t>2012-01-25</a:t>
            </a:r>
            <a:endParaRPr lang="sv-SE"/>
          </a:p>
        </p:txBody>
      </p:sp>
      <p:sp>
        <p:nvSpPr>
          <p:cNvPr id="3" name="Platshållare för sidfot 2"/>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4" name="Platshållare för bildnummer 3"/>
          <p:cNvSpPr>
            <a:spLocks noGrp="1"/>
          </p:cNvSpPr>
          <p:nvPr>
            <p:ph type="sldNum" sz="quarter" idx="12"/>
          </p:nvPr>
        </p:nvSpPr>
        <p:spPr/>
        <p:txBody>
          <a:bodyPr/>
          <a:lstStyle>
            <a:lvl1pPr>
              <a:defRPr/>
            </a:lvl1pPr>
          </a:lstStyle>
          <a:p>
            <a:fld id="{6291DC47-EED4-4D19-9CF9-42BD724B5F1B}" type="slidenum">
              <a:rPr lang="sv-SE"/>
              <a:pPr/>
              <a:t>‹#›</a:t>
            </a:fld>
            <a:endParaRPr lang="sv-SE"/>
          </a:p>
        </p:txBody>
      </p:sp>
    </p:spTree>
    <p:extLst>
      <p:ext uri="{BB962C8B-B14F-4D97-AF65-F5344CB8AC3E}">
        <p14:creationId xmlns:p14="http://schemas.microsoft.com/office/powerpoint/2010/main" val="24846868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smtClean="0"/>
              <a:t>2012-01-25</a:t>
            </a:r>
            <a:endParaRPr lang="sv-SE"/>
          </a:p>
        </p:txBody>
      </p:sp>
      <p:sp>
        <p:nvSpPr>
          <p:cNvPr id="6" name="Platshållare för sidfot 5"/>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7" name="Platshållare för bildnummer 6"/>
          <p:cNvSpPr>
            <a:spLocks noGrp="1"/>
          </p:cNvSpPr>
          <p:nvPr>
            <p:ph type="sldNum" sz="quarter" idx="12"/>
          </p:nvPr>
        </p:nvSpPr>
        <p:spPr/>
        <p:txBody>
          <a:bodyPr/>
          <a:lstStyle>
            <a:lvl1pPr>
              <a:defRPr/>
            </a:lvl1pPr>
          </a:lstStyle>
          <a:p>
            <a:fld id="{50E284DB-D9BE-42FE-8A9A-833190BFFD7B}" type="slidenum">
              <a:rPr lang="sv-SE"/>
              <a:pPr/>
              <a:t>‹#›</a:t>
            </a:fld>
            <a:endParaRPr lang="sv-SE"/>
          </a:p>
        </p:txBody>
      </p:sp>
    </p:spTree>
    <p:extLst>
      <p:ext uri="{BB962C8B-B14F-4D97-AF65-F5344CB8AC3E}">
        <p14:creationId xmlns:p14="http://schemas.microsoft.com/office/powerpoint/2010/main" val="2043092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2BA6A6A3-BADE-4A51-8D2B-164A7CB29A37}" type="slidenum">
              <a:rPr lang="sv-SE"/>
              <a:pPr/>
              <a:t>‹#›</a:t>
            </a:fld>
            <a:endParaRPr lang="sv-SE"/>
          </a:p>
        </p:txBody>
      </p:sp>
    </p:spTree>
    <p:extLst>
      <p:ext uri="{BB962C8B-B14F-4D97-AF65-F5344CB8AC3E}">
        <p14:creationId xmlns:p14="http://schemas.microsoft.com/office/powerpoint/2010/main" val="40043467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smtClean="0"/>
              <a:t>2012-01-25</a:t>
            </a:r>
            <a:endParaRPr lang="sv-SE"/>
          </a:p>
        </p:txBody>
      </p:sp>
      <p:sp>
        <p:nvSpPr>
          <p:cNvPr id="6" name="Platshållare för sidfot 5"/>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7" name="Platshållare för bildnummer 6"/>
          <p:cNvSpPr>
            <a:spLocks noGrp="1"/>
          </p:cNvSpPr>
          <p:nvPr>
            <p:ph type="sldNum" sz="quarter" idx="12"/>
          </p:nvPr>
        </p:nvSpPr>
        <p:spPr/>
        <p:txBody>
          <a:bodyPr/>
          <a:lstStyle>
            <a:lvl1pPr>
              <a:defRPr/>
            </a:lvl1pPr>
          </a:lstStyle>
          <a:p>
            <a:fld id="{58236081-36D8-4180-93AF-E7B18EB33FDB}" type="slidenum">
              <a:rPr lang="sv-SE"/>
              <a:pPr/>
              <a:t>‹#›</a:t>
            </a:fld>
            <a:endParaRPr lang="sv-SE"/>
          </a:p>
        </p:txBody>
      </p:sp>
    </p:spTree>
    <p:extLst>
      <p:ext uri="{BB962C8B-B14F-4D97-AF65-F5344CB8AC3E}">
        <p14:creationId xmlns:p14="http://schemas.microsoft.com/office/powerpoint/2010/main" val="2167157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F2B1D3B7-086F-4FBF-911A-35441553985E}" type="slidenum">
              <a:rPr lang="sv-SE"/>
              <a:pPr/>
              <a:t>‹#›</a:t>
            </a:fld>
            <a:endParaRPr lang="sv-SE"/>
          </a:p>
        </p:txBody>
      </p:sp>
    </p:spTree>
    <p:extLst>
      <p:ext uri="{BB962C8B-B14F-4D97-AF65-F5344CB8AC3E}">
        <p14:creationId xmlns:p14="http://schemas.microsoft.com/office/powerpoint/2010/main" val="4364441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5927725" y="1943100"/>
            <a:ext cx="1711325" cy="407828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790575" y="1943100"/>
            <a:ext cx="4984750" cy="407828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C9919FAB-9631-4E0D-B22E-DAF2C827D25F}" type="slidenum">
              <a:rPr lang="sv-SE"/>
              <a:pPr/>
              <a:t>‹#›</a:t>
            </a:fld>
            <a:endParaRPr lang="sv-SE"/>
          </a:p>
        </p:txBody>
      </p:sp>
    </p:spTree>
    <p:extLst>
      <p:ext uri="{BB962C8B-B14F-4D97-AF65-F5344CB8AC3E}">
        <p14:creationId xmlns:p14="http://schemas.microsoft.com/office/powerpoint/2010/main" val="31065239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pic>
        <p:nvPicPr>
          <p:cNvPr id="22530" name="Picture 2" descr="SU_PPT_eld"/>
          <p:cNvPicPr>
            <a:picLocks noChangeAspect="1" noChangeArrowheads="1"/>
          </p:cNvPicPr>
          <p:nvPr/>
        </p:nvPicPr>
        <p:blipFill>
          <a:blip r:embed="rId2">
            <a:extLst>
              <a:ext uri="{28A0092B-C50C-407E-A947-70E740481C1C}">
                <a14:useLocalDpi xmlns:a14="http://schemas.microsoft.com/office/drawing/2010/main" val="0"/>
              </a:ext>
            </a:extLst>
          </a:blip>
          <a:srcRect l="4988" t="-362"/>
          <a:stretch>
            <a:fillRect/>
          </a:stretch>
        </p:blipFill>
        <p:spPr bwMode="auto">
          <a:xfrm>
            <a:off x="3175" y="1590675"/>
            <a:ext cx="7258050" cy="5286375"/>
          </a:xfrm>
          <a:prstGeom prst="rect">
            <a:avLst/>
          </a:prstGeom>
          <a:noFill/>
          <a:extLst>
            <a:ext uri="{909E8E84-426E-40DD-AFC4-6F175D3DCCD1}">
              <a14:hiddenFill xmlns:a14="http://schemas.microsoft.com/office/drawing/2010/main">
                <a:solidFill>
                  <a:srgbClr val="FFFFFF"/>
                </a:solidFill>
              </a14:hiddenFill>
            </a:ext>
          </a:extLst>
        </p:spPr>
      </p:pic>
      <p:sp>
        <p:nvSpPr>
          <p:cNvPr id="22531" name="Rectangle 3"/>
          <p:cNvSpPr>
            <a:spLocks noGrp="1" noChangeArrowheads="1"/>
          </p:cNvSpPr>
          <p:nvPr>
            <p:ph type="ctrTitle"/>
          </p:nvPr>
        </p:nvSpPr>
        <p:spPr>
          <a:xfrm>
            <a:off x="1006475" y="2435225"/>
            <a:ext cx="6632575" cy="1425575"/>
          </a:xfrm>
        </p:spPr>
        <p:txBody>
          <a:bodyPr lIns="72000" tIns="36000" rIns="72000" bIns="36000" anchor="ctr"/>
          <a:lstStyle>
            <a:lvl1pPr>
              <a:lnSpc>
                <a:spcPct val="100000"/>
              </a:lnSpc>
              <a:defRPr sz="4400" b="0"/>
            </a:lvl1pPr>
          </a:lstStyle>
          <a:p>
            <a:pPr lvl="0"/>
            <a:r>
              <a:rPr lang="sv-SE" noProof="0" smtClean="0"/>
              <a:t>Klicka här för att ändra format</a:t>
            </a:r>
          </a:p>
        </p:txBody>
      </p:sp>
      <p:sp>
        <p:nvSpPr>
          <p:cNvPr id="22532" name="Rectangle 4"/>
          <p:cNvSpPr>
            <a:spLocks noGrp="1" noChangeArrowheads="1"/>
          </p:cNvSpPr>
          <p:nvPr>
            <p:ph type="subTitle" idx="1"/>
          </p:nvPr>
        </p:nvSpPr>
        <p:spPr>
          <a:xfrm>
            <a:off x="1006475" y="3860800"/>
            <a:ext cx="6632575" cy="1165225"/>
          </a:xfrm>
        </p:spPr>
        <p:txBody>
          <a:bodyPr/>
          <a:lstStyle>
            <a:lvl1pPr marL="0" indent="0">
              <a:buFontTx/>
              <a:buNone/>
              <a:defRPr/>
            </a:lvl1pPr>
          </a:lstStyle>
          <a:p>
            <a:pPr lvl="0"/>
            <a:r>
              <a:rPr lang="sv-SE" noProof="0" smtClean="0"/>
              <a:t>Klicka här för att ändra format på underrubrik i bakgrunden</a:t>
            </a:r>
          </a:p>
        </p:txBody>
      </p:sp>
      <p:pic>
        <p:nvPicPr>
          <p:cNvPr id="22533" name="Picture 5" descr="SU_logo_32mm_300dpi_SVENS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9050" y="287338"/>
            <a:ext cx="1152525" cy="1011237"/>
          </a:xfrm>
          <a:prstGeom prst="rect">
            <a:avLst/>
          </a:prstGeom>
          <a:noFill/>
          <a:extLst>
            <a:ext uri="{909E8E84-426E-40DD-AFC4-6F175D3DCCD1}">
              <a14:hiddenFill xmlns:a14="http://schemas.microsoft.com/office/drawing/2010/main">
                <a:solidFill>
                  <a:srgbClr val="FFFFFF"/>
                </a:solidFill>
              </a14:hiddenFill>
            </a:ext>
          </a:extLst>
        </p:spPr>
      </p:pic>
      <p:sp>
        <p:nvSpPr>
          <p:cNvPr id="22534" name="Rectangle 6"/>
          <p:cNvSpPr>
            <a:spLocks noGrp="1" noChangeArrowheads="1"/>
          </p:cNvSpPr>
          <p:nvPr>
            <p:ph type="dt" sz="half" idx="2"/>
          </p:nvPr>
        </p:nvSpPr>
        <p:spPr/>
        <p:txBody>
          <a:bodyPr/>
          <a:lstStyle>
            <a:lvl1pPr>
              <a:defRPr/>
            </a:lvl1pPr>
          </a:lstStyle>
          <a:p>
            <a:r>
              <a:rPr lang="sv-SE" smtClean="0"/>
              <a:t>2012-01-25</a:t>
            </a:r>
            <a:endParaRPr lang="sv-SE"/>
          </a:p>
        </p:txBody>
      </p:sp>
      <p:sp>
        <p:nvSpPr>
          <p:cNvPr id="22535" name="Rectangle 7"/>
          <p:cNvSpPr>
            <a:spLocks noGrp="1" noChangeArrowheads="1"/>
          </p:cNvSpPr>
          <p:nvPr>
            <p:ph type="ftr" sz="quarter" idx="3"/>
          </p:nvPr>
        </p:nvSpPr>
        <p:spPr>
          <a:xfrm>
            <a:off x="1936750" y="6151563"/>
            <a:ext cx="4492625" cy="301625"/>
          </a:xfrm>
        </p:spPr>
        <p:txBody>
          <a:bodyPr/>
          <a:lstStyle>
            <a:lvl1pPr>
              <a:defRPr/>
            </a:lvl1pPr>
          </a:lstStyle>
          <a:p>
            <a:r>
              <a:rPr lang="sv-SE" smtClean="0"/>
              <a:t>/ Hugo Stranz, Institutionen för socialt arbete</a:t>
            </a:r>
            <a:endParaRPr lang="sv-SE"/>
          </a:p>
        </p:txBody>
      </p:sp>
      <p:sp>
        <p:nvSpPr>
          <p:cNvPr id="22536" name="Rectangle 8"/>
          <p:cNvSpPr>
            <a:spLocks noGrp="1" noChangeArrowheads="1"/>
          </p:cNvSpPr>
          <p:nvPr>
            <p:ph type="sldNum" sz="quarter" idx="4"/>
          </p:nvPr>
        </p:nvSpPr>
        <p:spPr/>
        <p:txBody>
          <a:bodyPr/>
          <a:lstStyle>
            <a:lvl1pPr>
              <a:defRPr/>
            </a:lvl1pPr>
          </a:lstStyle>
          <a:p>
            <a:fld id="{43E581ED-BF26-4F91-AAF2-4E1C3CAF0FEC}" type="slidenum">
              <a:rPr lang="sv-SE"/>
              <a:pPr/>
              <a:t>‹#›</a:t>
            </a:fld>
            <a:endParaRPr lang="sv-S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D3C32F36-1679-4205-A27B-D75E6F143A7F}" type="slidenum">
              <a:rPr lang="sv-SE"/>
              <a:pPr/>
              <a:t>‹#›</a:t>
            </a:fld>
            <a:endParaRPr lang="sv-SE"/>
          </a:p>
        </p:txBody>
      </p:sp>
    </p:spTree>
    <p:extLst>
      <p:ext uri="{BB962C8B-B14F-4D97-AF65-F5344CB8AC3E}">
        <p14:creationId xmlns:p14="http://schemas.microsoft.com/office/powerpoint/2010/main" val="38431284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EE98B91D-77B6-4800-B2A6-89957C27936B}" type="slidenum">
              <a:rPr lang="sv-SE"/>
              <a:pPr/>
              <a:t>‹#›</a:t>
            </a:fld>
            <a:endParaRPr lang="sv-SE"/>
          </a:p>
        </p:txBody>
      </p:sp>
    </p:spTree>
    <p:extLst>
      <p:ext uri="{BB962C8B-B14F-4D97-AF65-F5344CB8AC3E}">
        <p14:creationId xmlns:p14="http://schemas.microsoft.com/office/powerpoint/2010/main" val="7603197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790575" y="2806700"/>
            <a:ext cx="3348038" cy="321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291013" y="2806700"/>
            <a:ext cx="3348037" cy="321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lvl1pPr>
              <a:defRPr/>
            </a:lvl1pPr>
          </a:lstStyle>
          <a:p>
            <a:r>
              <a:rPr lang="sv-SE" smtClean="0"/>
              <a:t>2012-01-25</a:t>
            </a:r>
            <a:endParaRPr lang="sv-SE"/>
          </a:p>
        </p:txBody>
      </p:sp>
      <p:sp>
        <p:nvSpPr>
          <p:cNvPr id="6" name="Platshållare för sidfot 5"/>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7" name="Platshållare för bildnummer 6"/>
          <p:cNvSpPr>
            <a:spLocks noGrp="1"/>
          </p:cNvSpPr>
          <p:nvPr>
            <p:ph type="sldNum" sz="quarter" idx="12"/>
          </p:nvPr>
        </p:nvSpPr>
        <p:spPr/>
        <p:txBody>
          <a:bodyPr/>
          <a:lstStyle>
            <a:lvl1pPr>
              <a:defRPr/>
            </a:lvl1pPr>
          </a:lstStyle>
          <a:p>
            <a:fld id="{761500C4-C247-45CA-A9CE-8719155ED06F}" type="slidenum">
              <a:rPr lang="sv-SE"/>
              <a:pPr/>
              <a:t>‹#›</a:t>
            </a:fld>
            <a:endParaRPr lang="sv-SE"/>
          </a:p>
        </p:txBody>
      </p:sp>
    </p:spTree>
    <p:extLst>
      <p:ext uri="{BB962C8B-B14F-4D97-AF65-F5344CB8AC3E}">
        <p14:creationId xmlns:p14="http://schemas.microsoft.com/office/powerpoint/2010/main" val="1320273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lvl1pPr>
              <a:defRPr/>
            </a:lvl1pPr>
          </a:lstStyle>
          <a:p>
            <a:r>
              <a:rPr lang="sv-SE" smtClean="0"/>
              <a:t>2012-01-25</a:t>
            </a:r>
            <a:endParaRPr lang="sv-SE"/>
          </a:p>
        </p:txBody>
      </p:sp>
      <p:sp>
        <p:nvSpPr>
          <p:cNvPr id="8" name="Platshållare för sidfot 7"/>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9" name="Platshållare för bildnummer 8"/>
          <p:cNvSpPr>
            <a:spLocks noGrp="1"/>
          </p:cNvSpPr>
          <p:nvPr>
            <p:ph type="sldNum" sz="quarter" idx="12"/>
          </p:nvPr>
        </p:nvSpPr>
        <p:spPr/>
        <p:txBody>
          <a:bodyPr/>
          <a:lstStyle>
            <a:lvl1pPr>
              <a:defRPr/>
            </a:lvl1pPr>
          </a:lstStyle>
          <a:p>
            <a:fld id="{F9175D6B-D75F-417B-8004-802B09582B81}" type="slidenum">
              <a:rPr lang="sv-SE"/>
              <a:pPr/>
              <a:t>‹#›</a:t>
            </a:fld>
            <a:endParaRPr lang="sv-SE"/>
          </a:p>
        </p:txBody>
      </p:sp>
    </p:spTree>
    <p:extLst>
      <p:ext uri="{BB962C8B-B14F-4D97-AF65-F5344CB8AC3E}">
        <p14:creationId xmlns:p14="http://schemas.microsoft.com/office/powerpoint/2010/main" val="28059763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lvl1pPr>
              <a:defRPr/>
            </a:lvl1pPr>
          </a:lstStyle>
          <a:p>
            <a:r>
              <a:rPr lang="sv-SE" smtClean="0"/>
              <a:t>2012-01-25</a:t>
            </a:r>
            <a:endParaRPr lang="sv-SE"/>
          </a:p>
        </p:txBody>
      </p:sp>
      <p:sp>
        <p:nvSpPr>
          <p:cNvPr id="4" name="Platshållare för sidfot 3"/>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5" name="Platshållare för bildnummer 4"/>
          <p:cNvSpPr>
            <a:spLocks noGrp="1"/>
          </p:cNvSpPr>
          <p:nvPr>
            <p:ph type="sldNum" sz="quarter" idx="12"/>
          </p:nvPr>
        </p:nvSpPr>
        <p:spPr/>
        <p:txBody>
          <a:bodyPr/>
          <a:lstStyle>
            <a:lvl1pPr>
              <a:defRPr/>
            </a:lvl1pPr>
          </a:lstStyle>
          <a:p>
            <a:fld id="{C500B0A2-7CB3-4C50-96A1-632606CBA291}" type="slidenum">
              <a:rPr lang="sv-SE"/>
              <a:pPr/>
              <a:t>‹#›</a:t>
            </a:fld>
            <a:endParaRPr lang="sv-SE"/>
          </a:p>
        </p:txBody>
      </p:sp>
    </p:spTree>
    <p:extLst>
      <p:ext uri="{BB962C8B-B14F-4D97-AF65-F5344CB8AC3E}">
        <p14:creationId xmlns:p14="http://schemas.microsoft.com/office/powerpoint/2010/main" val="11585631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r>
              <a:rPr lang="sv-SE" smtClean="0"/>
              <a:t>2012-01-25</a:t>
            </a:r>
            <a:endParaRPr lang="sv-SE"/>
          </a:p>
        </p:txBody>
      </p:sp>
      <p:sp>
        <p:nvSpPr>
          <p:cNvPr id="3" name="Platshållare för sidfot 2"/>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4" name="Platshållare för bildnummer 3"/>
          <p:cNvSpPr>
            <a:spLocks noGrp="1"/>
          </p:cNvSpPr>
          <p:nvPr>
            <p:ph type="sldNum" sz="quarter" idx="12"/>
          </p:nvPr>
        </p:nvSpPr>
        <p:spPr/>
        <p:txBody>
          <a:bodyPr/>
          <a:lstStyle>
            <a:lvl1pPr>
              <a:defRPr/>
            </a:lvl1pPr>
          </a:lstStyle>
          <a:p>
            <a:fld id="{589BE61C-5B29-4EB9-9EE5-B6B9B7F54ECC}" type="slidenum">
              <a:rPr lang="sv-SE"/>
              <a:pPr/>
              <a:t>‹#›</a:t>
            </a:fld>
            <a:endParaRPr lang="sv-SE"/>
          </a:p>
        </p:txBody>
      </p:sp>
    </p:spTree>
    <p:extLst>
      <p:ext uri="{BB962C8B-B14F-4D97-AF65-F5344CB8AC3E}">
        <p14:creationId xmlns:p14="http://schemas.microsoft.com/office/powerpoint/2010/main" val="2186494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FC6B66B9-7DFB-4462-85E4-435C9859FA20}" type="slidenum">
              <a:rPr lang="sv-SE"/>
              <a:pPr/>
              <a:t>‹#›</a:t>
            </a:fld>
            <a:endParaRPr lang="sv-SE"/>
          </a:p>
        </p:txBody>
      </p:sp>
    </p:spTree>
    <p:extLst>
      <p:ext uri="{BB962C8B-B14F-4D97-AF65-F5344CB8AC3E}">
        <p14:creationId xmlns:p14="http://schemas.microsoft.com/office/powerpoint/2010/main" val="4987229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smtClean="0"/>
              <a:t>2012-01-25</a:t>
            </a:r>
            <a:endParaRPr lang="sv-SE"/>
          </a:p>
        </p:txBody>
      </p:sp>
      <p:sp>
        <p:nvSpPr>
          <p:cNvPr id="6" name="Platshållare för sidfot 5"/>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7" name="Platshållare för bildnummer 6"/>
          <p:cNvSpPr>
            <a:spLocks noGrp="1"/>
          </p:cNvSpPr>
          <p:nvPr>
            <p:ph type="sldNum" sz="quarter" idx="12"/>
          </p:nvPr>
        </p:nvSpPr>
        <p:spPr/>
        <p:txBody>
          <a:bodyPr/>
          <a:lstStyle>
            <a:lvl1pPr>
              <a:defRPr/>
            </a:lvl1pPr>
          </a:lstStyle>
          <a:p>
            <a:fld id="{8B187246-5CD9-48BE-AE56-1677A2F076A6}" type="slidenum">
              <a:rPr lang="sv-SE"/>
              <a:pPr/>
              <a:t>‹#›</a:t>
            </a:fld>
            <a:endParaRPr lang="sv-SE"/>
          </a:p>
        </p:txBody>
      </p:sp>
    </p:spTree>
    <p:extLst>
      <p:ext uri="{BB962C8B-B14F-4D97-AF65-F5344CB8AC3E}">
        <p14:creationId xmlns:p14="http://schemas.microsoft.com/office/powerpoint/2010/main" val="42614843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smtClean="0"/>
              <a:t>2012-01-25</a:t>
            </a:r>
            <a:endParaRPr lang="sv-SE"/>
          </a:p>
        </p:txBody>
      </p:sp>
      <p:sp>
        <p:nvSpPr>
          <p:cNvPr id="6" name="Platshållare för sidfot 5"/>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7" name="Platshållare för bildnummer 6"/>
          <p:cNvSpPr>
            <a:spLocks noGrp="1"/>
          </p:cNvSpPr>
          <p:nvPr>
            <p:ph type="sldNum" sz="quarter" idx="12"/>
          </p:nvPr>
        </p:nvSpPr>
        <p:spPr/>
        <p:txBody>
          <a:bodyPr/>
          <a:lstStyle>
            <a:lvl1pPr>
              <a:defRPr/>
            </a:lvl1pPr>
          </a:lstStyle>
          <a:p>
            <a:fld id="{B4A47CF2-E65C-443C-83E9-7D742A4A266F}" type="slidenum">
              <a:rPr lang="sv-SE"/>
              <a:pPr/>
              <a:t>‹#›</a:t>
            </a:fld>
            <a:endParaRPr lang="sv-SE"/>
          </a:p>
        </p:txBody>
      </p:sp>
    </p:spTree>
    <p:extLst>
      <p:ext uri="{BB962C8B-B14F-4D97-AF65-F5344CB8AC3E}">
        <p14:creationId xmlns:p14="http://schemas.microsoft.com/office/powerpoint/2010/main" val="27183995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B20A7B40-F1D5-4255-84A7-F400FD1813B9}" type="slidenum">
              <a:rPr lang="sv-SE"/>
              <a:pPr/>
              <a:t>‹#›</a:t>
            </a:fld>
            <a:endParaRPr lang="sv-SE"/>
          </a:p>
        </p:txBody>
      </p:sp>
    </p:spTree>
    <p:extLst>
      <p:ext uri="{BB962C8B-B14F-4D97-AF65-F5344CB8AC3E}">
        <p14:creationId xmlns:p14="http://schemas.microsoft.com/office/powerpoint/2010/main" val="42915808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5927725" y="1943100"/>
            <a:ext cx="1711325" cy="407828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790575" y="1943100"/>
            <a:ext cx="4984750" cy="407828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2012-01-25</a:t>
            </a:r>
            <a:endParaRPr lang="sv-SE"/>
          </a:p>
        </p:txBody>
      </p:sp>
      <p:sp>
        <p:nvSpPr>
          <p:cNvPr id="5" name="Platshållare för sidfot 4"/>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6" name="Platshållare för bildnummer 5"/>
          <p:cNvSpPr>
            <a:spLocks noGrp="1"/>
          </p:cNvSpPr>
          <p:nvPr>
            <p:ph type="sldNum" sz="quarter" idx="12"/>
          </p:nvPr>
        </p:nvSpPr>
        <p:spPr/>
        <p:txBody>
          <a:bodyPr/>
          <a:lstStyle>
            <a:lvl1pPr>
              <a:defRPr/>
            </a:lvl1pPr>
          </a:lstStyle>
          <a:p>
            <a:fld id="{E01B950C-5572-473B-8DF4-75E4C3A0595C}" type="slidenum">
              <a:rPr lang="sv-SE"/>
              <a:pPr/>
              <a:t>‹#›</a:t>
            </a:fld>
            <a:endParaRPr lang="sv-SE"/>
          </a:p>
        </p:txBody>
      </p:sp>
    </p:spTree>
    <p:extLst>
      <p:ext uri="{BB962C8B-B14F-4D97-AF65-F5344CB8AC3E}">
        <p14:creationId xmlns:p14="http://schemas.microsoft.com/office/powerpoint/2010/main" val="24586508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AndObj" preserve="1">
  <p:cSld name="Rubrik, text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790575" y="1943100"/>
            <a:ext cx="6848475" cy="795338"/>
          </a:xfrm>
        </p:spPr>
        <p:txBody>
          <a:bodyPr/>
          <a:lstStyle/>
          <a:p>
            <a:r>
              <a:rPr lang="sv-SE" smtClean="0"/>
              <a:t>Klicka här för att ändra format</a:t>
            </a:r>
            <a:endParaRPr lang="sv-SE"/>
          </a:p>
        </p:txBody>
      </p:sp>
      <p:sp>
        <p:nvSpPr>
          <p:cNvPr id="3" name="Platshållare för text 2"/>
          <p:cNvSpPr>
            <a:spLocks noGrp="1"/>
          </p:cNvSpPr>
          <p:nvPr>
            <p:ph type="body" sz="half" idx="1"/>
          </p:nvPr>
        </p:nvSpPr>
        <p:spPr>
          <a:xfrm>
            <a:off x="790575" y="2806700"/>
            <a:ext cx="3348038" cy="32146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291013" y="2806700"/>
            <a:ext cx="3348037" cy="32146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a:xfrm>
            <a:off x="779463" y="6151563"/>
            <a:ext cx="1122362" cy="279400"/>
          </a:xfrm>
        </p:spPr>
        <p:txBody>
          <a:bodyPr/>
          <a:lstStyle>
            <a:lvl1pPr>
              <a:defRPr/>
            </a:lvl1pPr>
          </a:lstStyle>
          <a:p>
            <a:r>
              <a:rPr lang="sv-SE" smtClean="0"/>
              <a:t>2012-01-25</a:t>
            </a:r>
            <a:endParaRPr lang="sv-SE"/>
          </a:p>
        </p:txBody>
      </p:sp>
      <p:sp>
        <p:nvSpPr>
          <p:cNvPr id="6" name="Platshållare för sidfot 5"/>
          <p:cNvSpPr>
            <a:spLocks noGrp="1"/>
          </p:cNvSpPr>
          <p:nvPr>
            <p:ph type="ftr" sz="quarter" idx="11"/>
          </p:nvPr>
        </p:nvSpPr>
        <p:spPr>
          <a:xfrm>
            <a:off x="1936750" y="6151563"/>
            <a:ext cx="4492625" cy="517525"/>
          </a:xfrm>
        </p:spPr>
        <p:txBody>
          <a:bodyPr/>
          <a:lstStyle>
            <a:lvl1pPr>
              <a:defRPr/>
            </a:lvl1pPr>
          </a:lstStyle>
          <a:p>
            <a:r>
              <a:rPr lang="sv-SE" smtClean="0"/>
              <a:t>/ Hugo Stranz, Institutionen för socialt arbete</a:t>
            </a:r>
            <a:endParaRPr lang="sv-SE"/>
          </a:p>
        </p:txBody>
      </p:sp>
      <p:sp>
        <p:nvSpPr>
          <p:cNvPr id="7" name="Platshållare för bildnummer 6"/>
          <p:cNvSpPr>
            <a:spLocks noGrp="1"/>
          </p:cNvSpPr>
          <p:nvPr>
            <p:ph type="sldNum" sz="quarter" idx="12"/>
          </p:nvPr>
        </p:nvSpPr>
        <p:spPr>
          <a:xfrm>
            <a:off x="6586538" y="6151563"/>
            <a:ext cx="2133600" cy="301625"/>
          </a:xfrm>
        </p:spPr>
        <p:txBody>
          <a:bodyPr/>
          <a:lstStyle>
            <a:lvl1pPr>
              <a:defRPr/>
            </a:lvl1pPr>
          </a:lstStyle>
          <a:p>
            <a:fld id="{1D07FDBA-CE8F-4821-890F-F2B146C95161}" type="slidenum">
              <a:rPr lang="sv-SE"/>
              <a:pPr/>
              <a:t>‹#›</a:t>
            </a:fld>
            <a:endParaRPr lang="sv-SE"/>
          </a:p>
        </p:txBody>
      </p:sp>
    </p:spTree>
    <p:extLst>
      <p:ext uri="{BB962C8B-B14F-4D97-AF65-F5344CB8AC3E}">
        <p14:creationId xmlns:p14="http://schemas.microsoft.com/office/powerpoint/2010/main" val="272150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790575" y="2806700"/>
            <a:ext cx="3348038" cy="321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291013" y="2806700"/>
            <a:ext cx="3348037" cy="321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lvl1pPr>
              <a:defRPr/>
            </a:lvl1pPr>
          </a:lstStyle>
          <a:p>
            <a:r>
              <a:rPr lang="sv-SE" smtClean="0"/>
              <a:t>2012-01-25</a:t>
            </a:r>
            <a:endParaRPr lang="sv-SE"/>
          </a:p>
        </p:txBody>
      </p:sp>
      <p:sp>
        <p:nvSpPr>
          <p:cNvPr id="6" name="Platshållare för sidfot 5"/>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7" name="Platshållare för bildnummer 6"/>
          <p:cNvSpPr>
            <a:spLocks noGrp="1"/>
          </p:cNvSpPr>
          <p:nvPr>
            <p:ph type="sldNum" sz="quarter" idx="12"/>
          </p:nvPr>
        </p:nvSpPr>
        <p:spPr/>
        <p:txBody>
          <a:bodyPr/>
          <a:lstStyle>
            <a:lvl1pPr>
              <a:defRPr/>
            </a:lvl1pPr>
          </a:lstStyle>
          <a:p>
            <a:fld id="{4E9E3226-B112-4C82-8AC8-3A36D57CCF09}" type="slidenum">
              <a:rPr lang="sv-SE"/>
              <a:pPr/>
              <a:t>‹#›</a:t>
            </a:fld>
            <a:endParaRPr lang="sv-SE"/>
          </a:p>
        </p:txBody>
      </p:sp>
    </p:spTree>
    <p:extLst>
      <p:ext uri="{BB962C8B-B14F-4D97-AF65-F5344CB8AC3E}">
        <p14:creationId xmlns:p14="http://schemas.microsoft.com/office/powerpoint/2010/main" val="3526591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lvl1pPr>
              <a:defRPr/>
            </a:lvl1pPr>
          </a:lstStyle>
          <a:p>
            <a:r>
              <a:rPr lang="sv-SE" smtClean="0"/>
              <a:t>2012-01-25</a:t>
            </a:r>
            <a:endParaRPr lang="sv-SE"/>
          </a:p>
        </p:txBody>
      </p:sp>
      <p:sp>
        <p:nvSpPr>
          <p:cNvPr id="8" name="Platshållare för sidfot 7"/>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9" name="Platshållare för bildnummer 8"/>
          <p:cNvSpPr>
            <a:spLocks noGrp="1"/>
          </p:cNvSpPr>
          <p:nvPr>
            <p:ph type="sldNum" sz="quarter" idx="12"/>
          </p:nvPr>
        </p:nvSpPr>
        <p:spPr/>
        <p:txBody>
          <a:bodyPr/>
          <a:lstStyle>
            <a:lvl1pPr>
              <a:defRPr/>
            </a:lvl1pPr>
          </a:lstStyle>
          <a:p>
            <a:fld id="{BDFCA380-A4CB-4A75-9EE6-1806E85B122D}" type="slidenum">
              <a:rPr lang="sv-SE"/>
              <a:pPr/>
              <a:t>‹#›</a:t>
            </a:fld>
            <a:endParaRPr lang="sv-SE"/>
          </a:p>
        </p:txBody>
      </p:sp>
    </p:spTree>
    <p:extLst>
      <p:ext uri="{BB962C8B-B14F-4D97-AF65-F5344CB8AC3E}">
        <p14:creationId xmlns:p14="http://schemas.microsoft.com/office/powerpoint/2010/main" val="4083265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lvl1pPr>
              <a:defRPr/>
            </a:lvl1pPr>
          </a:lstStyle>
          <a:p>
            <a:r>
              <a:rPr lang="sv-SE" smtClean="0"/>
              <a:t>2012-01-25</a:t>
            </a:r>
            <a:endParaRPr lang="sv-SE"/>
          </a:p>
        </p:txBody>
      </p:sp>
      <p:sp>
        <p:nvSpPr>
          <p:cNvPr id="4" name="Platshållare för sidfot 3"/>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5" name="Platshållare för bildnummer 4"/>
          <p:cNvSpPr>
            <a:spLocks noGrp="1"/>
          </p:cNvSpPr>
          <p:nvPr>
            <p:ph type="sldNum" sz="quarter" idx="12"/>
          </p:nvPr>
        </p:nvSpPr>
        <p:spPr/>
        <p:txBody>
          <a:bodyPr/>
          <a:lstStyle>
            <a:lvl1pPr>
              <a:defRPr/>
            </a:lvl1pPr>
          </a:lstStyle>
          <a:p>
            <a:fld id="{95BE8641-6A8C-460C-BABF-A9B4C9027455}" type="slidenum">
              <a:rPr lang="sv-SE"/>
              <a:pPr/>
              <a:t>‹#›</a:t>
            </a:fld>
            <a:endParaRPr lang="sv-SE"/>
          </a:p>
        </p:txBody>
      </p:sp>
    </p:spTree>
    <p:extLst>
      <p:ext uri="{BB962C8B-B14F-4D97-AF65-F5344CB8AC3E}">
        <p14:creationId xmlns:p14="http://schemas.microsoft.com/office/powerpoint/2010/main" val="413438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r>
              <a:rPr lang="sv-SE" smtClean="0"/>
              <a:t>2012-01-25</a:t>
            </a:r>
            <a:endParaRPr lang="sv-SE"/>
          </a:p>
        </p:txBody>
      </p:sp>
      <p:sp>
        <p:nvSpPr>
          <p:cNvPr id="3" name="Platshållare för sidfot 2"/>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4" name="Platshållare för bildnummer 3"/>
          <p:cNvSpPr>
            <a:spLocks noGrp="1"/>
          </p:cNvSpPr>
          <p:nvPr>
            <p:ph type="sldNum" sz="quarter" idx="12"/>
          </p:nvPr>
        </p:nvSpPr>
        <p:spPr/>
        <p:txBody>
          <a:bodyPr/>
          <a:lstStyle>
            <a:lvl1pPr>
              <a:defRPr/>
            </a:lvl1pPr>
          </a:lstStyle>
          <a:p>
            <a:fld id="{49CCF4F5-2CAA-4CB7-A100-822D0178D70A}" type="slidenum">
              <a:rPr lang="sv-SE"/>
              <a:pPr/>
              <a:t>‹#›</a:t>
            </a:fld>
            <a:endParaRPr lang="sv-SE"/>
          </a:p>
        </p:txBody>
      </p:sp>
    </p:spTree>
    <p:extLst>
      <p:ext uri="{BB962C8B-B14F-4D97-AF65-F5344CB8AC3E}">
        <p14:creationId xmlns:p14="http://schemas.microsoft.com/office/powerpoint/2010/main" val="4032082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smtClean="0"/>
              <a:t>2012-01-25</a:t>
            </a:r>
            <a:endParaRPr lang="sv-SE"/>
          </a:p>
        </p:txBody>
      </p:sp>
      <p:sp>
        <p:nvSpPr>
          <p:cNvPr id="6" name="Platshållare för sidfot 5"/>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7" name="Platshållare för bildnummer 6"/>
          <p:cNvSpPr>
            <a:spLocks noGrp="1"/>
          </p:cNvSpPr>
          <p:nvPr>
            <p:ph type="sldNum" sz="quarter" idx="12"/>
          </p:nvPr>
        </p:nvSpPr>
        <p:spPr/>
        <p:txBody>
          <a:bodyPr/>
          <a:lstStyle>
            <a:lvl1pPr>
              <a:defRPr/>
            </a:lvl1pPr>
          </a:lstStyle>
          <a:p>
            <a:fld id="{E694B6D3-0AA5-4C17-9914-4C946F8E350B}" type="slidenum">
              <a:rPr lang="sv-SE"/>
              <a:pPr/>
              <a:t>‹#›</a:t>
            </a:fld>
            <a:endParaRPr lang="sv-SE"/>
          </a:p>
        </p:txBody>
      </p:sp>
    </p:spTree>
    <p:extLst>
      <p:ext uri="{BB962C8B-B14F-4D97-AF65-F5344CB8AC3E}">
        <p14:creationId xmlns:p14="http://schemas.microsoft.com/office/powerpoint/2010/main" val="1798382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smtClean="0"/>
              <a:t>2012-01-25</a:t>
            </a:r>
            <a:endParaRPr lang="sv-SE"/>
          </a:p>
        </p:txBody>
      </p:sp>
      <p:sp>
        <p:nvSpPr>
          <p:cNvPr id="6" name="Platshållare för sidfot 5"/>
          <p:cNvSpPr>
            <a:spLocks noGrp="1"/>
          </p:cNvSpPr>
          <p:nvPr>
            <p:ph type="ftr" sz="quarter" idx="11"/>
          </p:nvPr>
        </p:nvSpPr>
        <p:spPr/>
        <p:txBody>
          <a:bodyPr/>
          <a:lstStyle>
            <a:lvl1pPr>
              <a:defRPr/>
            </a:lvl1pPr>
          </a:lstStyle>
          <a:p>
            <a:r>
              <a:rPr lang="sv-SE" smtClean="0"/>
              <a:t>/ Hugo Stranz, Institutionen för socialt arbete</a:t>
            </a:r>
            <a:endParaRPr lang="sv-SE"/>
          </a:p>
        </p:txBody>
      </p:sp>
      <p:sp>
        <p:nvSpPr>
          <p:cNvPr id="7" name="Platshållare för bildnummer 6"/>
          <p:cNvSpPr>
            <a:spLocks noGrp="1"/>
          </p:cNvSpPr>
          <p:nvPr>
            <p:ph type="sldNum" sz="quarter" idx="12"/>
          </p:nvPr>
        </p:nvSpPr>
        <p:spPr/>
        <p:txBody>
          <a:bodyPr/>
          <a:lstStyle>
            <a:lvl1pPr>
              <a:defRPr/>
            </a:lvl1pPr>
          </a:lstStyle>
          <a:p>
            <a:fld id="{BC3D36E3-1E1A-4C82-940B-A10C0BF15908}" type="slidenum">
              <a:rPr lang="sv-SE"/>
              <a:pPr/>
              <a:t>‹#›</a:t>
            </a:fld>
            <a:endParaRPr lang="sv-SE"/>
          </a:p>
        </p:txBody>
      </p:sp>
    </p:spTree>
    <p:extLst>
      <p:ext uri="{BB962C8B-B14F-4D97-AF65-F5344CB8AC3E}">
        <p14:creationId xmlns:p14="http://schemas.microsoft.com/office/powerpoint/2010/main" val="2264601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790575" y="1943100"/>
            <a:ext cx="6848475" cy="79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smtClean="0"/>
              <a:t>Klicka här för att ändra format</a:t>
            </a:r>
          </a:p>
        </p:txBody>
      </p:sp>
      <p:sp>
        <p:nvSpPr>
          <p:cNvPr id="8195" name="Rectangle 3"/>
          <p:cNvSpPr>
            <a:spLocks noGrp="1" noChangeArrowheads="1"/>
          </p:cNvSpPr>
          <p:nvPr>
            <p:ph type="body" idx="1"/>
          </p:nvPr>
        </p:nvSpPr>
        <p:spPr bwMode="auto">
          <a:xfrm>
            <a:off x="790575" y="2806700"/>
            <a:ext cx="6848475" cy="321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8196" name="Rectangle 4"/>
          <p:cNvSpPr>
            <a:spLocks noGrp="1" noChangeArrowheads="1"/>
          </p:cNvSpPr>
          <p:nvPr>
            <p:ph type="dt" sz="half" idx="2"/>
          </p:nvPr>
        </p:nvSpPr>
        <p:spPr bwMode="auto">
          <a:xfrm>
            <a:off x="779463" y="6151563"/>
            <a:ext cx="1122362"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r>
              <a:rPr lang="sv-SE" smtClean="0"/>
              <a:t>2012-01-25</a:t>
            </a:r>
            <a:endParaRPr lang="sv-SE"/>
          </a:p>
        </p:txBody>
      </p:sp>
      <p:sp>
        <p:nvSpPr>
          <p:cNvPr id="8197" name="Rectangle 5"/>
          <p:cNvSpPr>
            <a:spLocks noGrp="1" noChangeArrowheads="1"/>
          </p:cNvSpPr>
          <p:nvPr>
            <p:ph type="ftr" sz="quarter" idx="3"/>
          </p:nvPr>
        </p:nvSpPr>
        <p:spPr bwMode="auto">
          <a:xfrm>
            <a:off x="1936750" y="6151563"/>
            <a:ext cx="44926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r>
              <a:rPr lang="sv-SE" smtClean="0"/>
              <a:t>/ Hugo Stranz, Institutionen för socialt arbete</a:t>
            </a:r>
            <a:endParaRPr lang="sv-SE"/>
          </a:p>
        </p:txBody>
      </p:sp>
      <p:sp>
        <p:nvSpPr>
          <p:cNvPr id="8198" name="Rectangle 6"/>
          <p:cNvSpPr>
            <a:spLocks noGrp="1" noChangeArrowheads="1"/>
          </p:cNvSpPr>
          <p:nvPr>
            <p:ph type="sldNum" sz="quarter" idx="4"/>
          </p:nvPr>
        </p:nvSpPr>
        <p:spPr bwMode="auto">
          <a:xfrm>
            <a:off x="6586538" y="6151563"/>
            <a:ext cx="21336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fld id="{DB80F12F-E4E2-44AC-8FAF-89FD0F06B581}" type="slidenum">
              <a:rPr lang="sv-SE"/>
              <a:pPr/>
              <a:t>‹#›</a:t>
            </a:fld>
            <a:endParaRPr lang="sv-SE"/>
          </a:p>
        </p:txBody>
      </p:sp>
      <p:pic>
        <p:nvPicPr>
          <p:cNvPr id="8199" name="Picture 7" descr="SU_logo_32mm_300dpi_SVENSK"/>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639050" y="287338"/>
            <a:ext cx="1152525" cy="10112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hf hdr="0"/>
  <p:txStyles>
    <p:titleStyle>
      <a:lvl1pPr algn="l" rtl="0" eaLnBrk="1" fontAlgn="base" hangingPunct="1">
        <a:lnSpc>
          <a:spcPts val="3200"/>
        </a:lnSpc>
        <a:spcBef>
          <a:spcPct val="0"/>
        </a:spcBef>
        <a:spcAft>
          <a:spcPct val="0"/>
        </a:spcAft>
        <a:defRPr sz="2600" b="1">
          <a:solidFill>
            <a:srgbClr val="002F5F"/>
          </a:solidFill>
          <a:latin typeface="+mj-lt"/>
          <a:ea typeface="+mj-ea"/>
          <a:cs typeface="+mj-cs"/>
        </a:defRPr>
      </a:lvl1pPr>
      <a:lvl2pPr algn="l" rtl="0" eaLnBrk="1" fontAlgn="base" hangingPunct="1">
        <a:lnSpc>
          <a:spcPts val="3200"/>
        </a:lnSpc>
        <a:spcBef>
          <a:spcPct val="0"/>
        </a:spcBef>
        <a:spcAft>
          <a:spcPct val="0"/>
        </a:spcAft>
        <a:defRPr sz="2600" b="1">
          <a:solidFill>
            <a:srgbClr val="002F5F"/>
          </a:solidFill>
          <a:latin typeface="Verdana" pitchFamily="34" charset="0"/>
        </a:defRPr>
      </a:lvl2pPr>
      <a:lvl3pPr algn="l" rtl="0" eaLnBrk="1" fontAlgn="base" hangingPunct="1">
        <a:lnSpc>
          <a:spcPts val="3200"/>
        </a:lnSpc>
        <a:spcBef>
          <a:spcPct val="0"/>
        </a:spcBef>
        <a:spcAft>
          <a:spcPct val="0"/>
        </a:spcAft>
        <a:defRPr sz="2600" b="1">
          <a:solidFill>
            <a:srgbClr val="002F5F"/>
          </a:solidFill>
          <a:latin typeface="Verdana" pitchFamily="34" charset="0"/>
        </a:defRPr>
      </a:lvl3pPr>
      <a:lvl4pPr algn="l" rtl="0" eaLnBrk="1" fontAlgn="base" hangingPunct="1">
        <a:lnSpc>
          <a:spcPts val="3200"/>
        </a:lnSpc>
        <a:spcBef>
          <a:spcPct val="0"/>
        </a:spcBef>
        <a:spcAft>
          <a:spcPct val="0"/>
        </a:spcAft>
        <a:defRPr sz="2600" b="1">
          <a:solidFill>
            <a:srgbClr val="002F5F"/>
          </a:solidFill>
          <a:latin typeface="Verdana" pitchFamily="34" charset="0"/>
        </a:defRPr>
      </a:lvl4pPr>
      <a:lvl5pPr algn="l" rtl="0" eaLnBrk="1" fontAlgn="base" hangingPunct="1">
        <a:lnSpc>
          <a:spcPts val="3200"/>
        </a:lnSpc>
        <a:spcBef>
          <a:spcPct val="0"/>
        </a:spcBef>
        <a:spcAft>
          <a:spcPct val="0"/>
        </a:spcAft>
        <a:defRPr sz="2600" b="1">
          <a:solidFill>
            <a:srgbClr val="002F5F"/>
          </a:solidFill>
          <a:latin typeface="Verdana" pitchFamily="34" charset="0"/>
        </a:defRPr>
      </a:lvl5pPr>
      <a:lvl6pPr marL="457200" algn="l" rtl="0" eaLnBrk="1" fontAlgn="base" hangingPunct="1">
        <a:lnSpc>
          <a:spcPts val="3200"/>
        </a:lnSpc>
        <a:spcBef>
          <a:spcPct val="0"/>
        </a:spcBef>
        <a:spcAft>
          <a:spcPct val="0"/>
        </a:spcAft>
        <a:defRPr sz="2600" b="1">
          <a:solidFill>
            <a:srgbClr val="002F5F"/>
          </a:solidFill>
          <a:latin typeface="Verdana" pitchFamily="34" charset="0"/>
        </a:defRPr>
      </a:lvl6pPr>
      <a:lvl7pPr marL="914400" algn="l" rtl="0" eaLnBrk="1" fontAlgn="base" hangingPunct="1">
        <a:lnSpc>
          <a:spcPts val="3200"/>
        </a:lnSpc>
        <a:spcBef>
          <a:spcPct val="0"/>
        </a:spcBef>
        <a:spcAft>
          <a:spcPct val="0"/>
        </a:spcAft>
        <a:defRPr sz="2600" b="1">
          <a:solidFill>
            <a:srgbClr val="002F5F"/>
          </a:solidFill>
          <a:latin typeface="Verdana" pitchFamily="34" charset="0"/>
        </a:defRPr>
      </a:lvl7pPr>
      <a:lvl8pPr marL="1371600" algn="l" rtl="0" eaLnBrk="1" fontAlgn="base" hangingPunct="1">
        <a:lnSpc>
          <a:spcPts val="3200"/>
        </a:lnSpc>
        <a:spcBef>
          <a:spcPct val="0"/>
        </a:spcBef>
        <a:spcAft>
          <a:spcPct val="0"/>
        </a:spcAft>
        <a:defRPr sz="2600" b="1">
          <a:solidFill>
            <a:srgbClr val="002F5F"/>
          </a:solidFill>
          <a:latin typeface="Verdana" pitchFamily="34" charset="0"/>
        </a:defRPr>
      </a:lvl8pPr>
      <a:lvl9pPr marL="1828800" algn="l" rtl="0" eaLnBrk="1" fontAlgn="base" hangingPunct="1">
        <a:lnSpc>
          <a:spcPts val="3200"/>
        </a:lnSpc>
        <a:spcBef>
          <a:spcPct val="0"/>
        </a:spcBef>
        <a:spcAft>
          <a:spcPct val="0"/>
        </a:spcAft>
        <a:defRPr sz="2600" b="1">
          <a:solidFill>
            <a:srgbClr val="002F5F"/>
          </a:solidFill>
          <a:latin typeface="Verdana" pitchFamily="34" charset="0"/>
        </a:defRPr>
      </a:lvl9pPr>
    </p:titleStyle>
    <p:bodyStyle>
      <a:lvl1pPr marL="342900" indent="-342900" algn="l" rtl="0" eaLnBrk="1" fontAlgn="base" hangingPunct="1">
        <a:lnSpc>
          <a:spcPts val="2900"/>
        </a:lnSpc>
        <a:spcBef>
          <a:spcPct val="20000"/>
        </a:spcBef>
        <a:spcAft>
          <a:spcPct val="0"/>
        </a:spcAft>
        <a:buChar char="•"/>
        <a:defRPr sz="2000">
          <a:solidFill>
            <a:srgbClr val="002F5F"/>
          </a:solidFill>
          <a:latin typeface="+mn-lt"/>
          <a:ea typeface="+mn-ea"/>
          <a:cs typeface="+mn-cs"/>
        </a:defRPr>
      </a:lvl1pPr>
      <a:lvl2pPr marL="742950" indent="-285750" algn="l" rtl="0" eaLnBrk="1" fontAlgn="base" hangingPunct="1">
        <a:spcBef>
          <a:spcPct val="20000"/>
        </a:spcBef>
        <a:spcAft>
          <a:spcPct val="0"/>
        </a:spcAft>
        <a:buChar char="–"/>
        <a:defRPr sz="2000">
          <a:solidFill>
            <a:srgbClr val="002F5F"/>
          </a:solidFill>
          <a:latin typeface="Arial" charset="0"/>
        </a:defRPr>
      </a:lvl2pPr>
      <a:lvl3pPr marL="1143000" indent="-228600" algn="l" rtl="0" eaLnBrk="1" fontAlgn="base" hangingPunct="1">
        <a:spcBef>
          <a:spcPct val="20000"/>
        </a:spcBef>
        <a:spcAft>
          <a:spcPct val="0"/>
        </a:spcAft>
        <a:buChar char="•"/>
        <a:defRPr sz="2000">
          <a:solidFill>
            <a:srgbClr val="002F5F"/>
          </a:solidFill>
          <a:latin typeface="Arial" charset="0"/>
        </a:defRPr>
      </a:lvl3pPr>
      <a:lvl4pPr marL="1600200" indent="-228600" algn="l" rtl="0" eaLnBrk="1" fontAlgn="base" hangingPunct="1">
        <a:spcBef>
          <a:spcPct val="20000"/>
        </a:spcBef>
        <a:spcAft>
          <a:spcPct val="0"/>
        </a:spcAft>
        <a:buChar char="–"/>
        <a:defRPr sz="2000">
          <a:solidFill>
            <a:srgbClr val="002F5F"/>
          </a:solidFill>
          <a:latin typeface="Arial" charset="0"/>
        </a:defRPr>
      </a:lvl4pPr>
      <a:lvl5pPr marL="2057400" indent="-228600" algn="l" rtl="0" eaLnBrk="1" fontAlgn="base" hangingPunct="1">
        <a:spcBef>
          <a:spcPct val="20000"/>
        </a:spcBef>
        <a:spcAft>
          <a:spcPct val="0"/>
        </a:spcAft>
        <a:buChar char="»"/>
        <a:defRPr sz="2000">
          <a:solidFill>
            <a:srgbClr val="002F5F"/>
          </a:solidFill>
          <a:latin typeface="Arial" charset="0"/>
        </a:defRPr>
      </a:lvl5pPr>
      <a:lvl6pPr marL="2514600" indent="-228600" algn="l" rtl="0" eaLnBrk="1" fontAlgn="base" hangingPunct="1">
        <a:spcBef>
          <a:spcPct val="20000"/>
        </a:spcBef>
        <a:spcAft>
          <a:spcPct val="0"/>
        </a:spcAft>
        <a:buChar char="»"/>
        <a:defRPr sz="2000">
          <a:solidFill>
            <a:srgbClr val="002F5F"/>
          </a:solidFill>
          <a:latin typeface="Arial" charset="0"/>
        </a:defRPr>
      </a:lvl6pPr>
      <a:lvl7pPr marL="2971800" indent="-228600" algn="l" rtl="0" eaLnBrk="1" fontAlgn="base" hangingPunct="1">
        <a:spcBef>
          <a:spcPct val="20000"/>
        </a:spcBef>
        <a:spcAft>
          <a:spcPct val="0"/>
        </a:spcAft>
        <a:buChar char="»"/>
        <a:defRPr sz="2000">
          <a:solidFill>
            <a:srgbClr val="002F5F"/>
          </a:solidFill>
          <a:latin typeface="Arial" charset="0"/>
        </a:defRPr>
      </a:lvl7pPr>
      <a:lvl8pPr marL="3429000" indent="-228600" algn="l" rtl="0" eaLnBrk="1" fontAlgn="base" hangingPunct="1">
        <a:spcBef>
          <a:spcPct val="20000"/>
        </a:spcBef>
        <a:spcAft>
          <a:spcPct val="0"/>
        </a:spcAft>
        <a:buChar char="»"/>
        <a:defRPr sz="2000">
          <a:solidFill>
            <a:srgbClr val="002F5F"/>
          </a:solidFill>
          <a:latin typeface="Arial" charset="0"/>
        </a:defRPr>
      </a:lvl8pPr>
      <a:lvl9pPr marL="3886200" indent="-228600" algn="l" rtl="0" eaLnBrk="1" fontAlgn="base" hangingPunct="1">
        <a:spcBef>
          <a:spcPct val="20000"/>
        </a:spcBef>
        <a:spcAft>
          <a:spcPct val="0"/>
        </a:spcAft>
        <a:buChar char="»"/>
        <a:defRPr sz="2000">
          <a:solidFill>
            <a:srgbClr val="002F5F"/>
          </a:solidFill>
          <a:latin typeface="Arial" charset="0"/>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790575" y="1943100"/>
            <a:ext cx="6848475" cy="79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smtClean="0"/>
              <a:t>Klicka här för att ändra format</a:t>
            </a:r>
          </a:p>
        </p:txBody>
      </p:sp>
      <p:sp>
        <p:nvSpPr>
          <p:cNvPr id="11267" name="Rectangle 3"/>
          <p:cNvSpPr>
            <a:spLocks noGrp="1" noChangeArrowheads="1"/>
          </p:cNvSpPr>
          <p:nvPr>
            <p:ph type="body" idx="1"/>
          </p:nvPr>
        </p:nvSpPr>
        <p:spPr bwMode="auto">
          <a:xfrm>
            <a:off x="790575" y="2806700"/>
            <a:ext cx="6848475" cy="321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11268" name="Rectangle 4"/>
          <p:cNvSpPr>
            <a:spLocks noGrp="1" noChangeArrowheads="1"/>
          </p:cNvSpPr>
          <p:nvPr>
            <p:ph type="dt" sz="half" idx="2"/>
          </p:nvPr>
        </p:nvSpPr>
        <p:spPr bwMode="auto">
          <a:xfrm>
            <a:off x="779463" y="6151563"/>
            <a:ext cx="1122362"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r>
              <a:rPr lang="sv-SE" smtClean="0"/>
              <a:t>2012-01-25</a:t>
            </a:r>
            <a:endParaRPr lang="sv-SE"/>
          </a:p>
        </p:txBody>
      </p:sp>
      <p:sp>
        <p:nvSpPr>
          <p:cNvPr id="11269" name="Rectangle 5"/>
          <p:cNvSpPr>
            <a:spLocks noGrp="1" noChangeArrowheads="1"/>
          </p:cNvSpPr>
          <p:nvPr>
            <p:ph type="ftr" sz="quarter" idx="3"/>
          </p:nvPr>
        </p:nvSpPr>
        <p:spPr bwMode="auto">
          <a:xfrm>
            <a:off x="1936750" y="6151563"/>
            <a:ext cx="44926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r>
              <a:rPr lang="sv-SE" smtClean="0"/>
              <a:t>/ Hugo Stranz, Institutionen för socialt arbete</a:t>
            </a:r>
            <a:endParaRPr lang="sv-SE"/>
          </a:p>
        </p:txBody>
      </p:sp>
      <p:sp>
        <p:nvSpPr>
          <p:cNvPr id="11270" name="Rectangle 6"/>
          <p:cNvSpPr>
            <a:spLocks noGrp="1" noChangeArrowheads="1"/>
          </p:cNvSpPr>
          <p:nvPr>
            <p:ph type="sldNum" sz="quarter" idx="4"/>
          </p:nvPr>
        </p:nvSpPr>
        <p:spPr bwMode="auto">
          <a:xfrm>
            <a:off x="6586538" y="6151563"/>
            <a:ext cx="21336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fld id="{326AC53F-99F8-467D-B154-BDC30668B1B7}" type="slidenum">
              <a:rPr lang="sv-SE"/>
              <a:pPr/>
              <a:t>‹#›</a:t>
            </a:fld>
            <a:endParaRPr lang="sv-SE"/>
          </a:p>
        </p:txBody>
      </p:sp>
      <p:pic>
        <p:nvPicPr>
          <p:cNvPr id="11271" name="Picture 7" descr="SU_logo_32mm_300dpi_SVENSK"/>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639050" y="287338"/>
            <a:ext cx="1152525" cy="10112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3"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p:txStyles>
    <p:titleStyle>
      <a:lvl1pPr algn="l" rtl="0" fontAlgn="base">
        <a:lnSpc>
          <a:spcPts val="3200"/>
        </a:lnSpc>
        <a:spcBef>
          <a:spcPct val="0"/>
        </a:spcBef>
        <a:spcAft>
          <a:spcPct val="0"/>
        </a:spcAft>
        <a:defRPr sz="2600" b="1">
          <a:solidFill>
            <a:srgbClr val="002F5F"/>
          </a:solidFill>
          <a:latin typeface="+mj-lt"/>
          <a:ea typeface="+mj-ea"/>
          <a:cs typeface="+mj-cs"/>
        </a:defRPr>
      </a:lvl1pPr>
      <a:lvl2pPr algn="l" rtl="0" fontAlgn="base">
        <a:lnSpc>
          <a:spcPts val="3200"/>
        </a:lnSpc>
        <a:spcBef>
          <a:spcPct val="0"/>
        </a:spcBef>
        <a:spcAft>
          <a:spcPct val="0"/>
        </a:spcAft>
        <a:defRPr sz="2600" b="1">
          <a:solidFill>
            <a:srgbClr val="002F5F"/>
          </a:solidFill>
          <a:latin typeface="Verdana" pitchFamily="34" charset="0"/>
        </a:defRPr>
      </a:lvl2pPr>
      <a:lvl3pPr algn="l" rtl="0" fontAlgn="base">
        <a:lnSpc>
          <a:spcPts val="3200"/>
        </a:lnSpc>
        <a:spcBef>
          <a:spcPct val="0"/>
        </a:spcBef>
        <a:spcAft>
          <a:spcPct val="0"/>
        </a:spcAft>
        <a:defRPr sz="2600" b="1">
          <a:solidFill>
            <a:srgbClr val="002F5F"/>
          </a:solidFill>
          <a:latin typeface="Verdana" pitchFamily="34" charset="0"/>
        </a:defRPr>
      </a:lvl3pPr>
      <a:lvl4pPr algn="l" rtl="0" fontAlgn="base">
        <a:lnSpc>
          <a:spcPts val="3200"/>
        </a:lnSpc>
        <a:spcBef>
          <a:spcPct val="0"/>
        </a:spcBef>
        <a:spcAft>
          <a:spcPct val="0"/>
        </a:spcAft>
        <a:defRPr sz="2600" b="1">
          <a:solidFill>
            <a:srgbClr val="002F5F"/>
          </a:solidFill>
          <a:latin typeface="Verdana" pitchFamily="34" charset="0"/>
        </a:defRPr>
      </a:lvl4pPr>
      <a:lvl5pPr algn="l" rtl="0" fontAlgn="base">
        <a:lnSpc>
          <a:spcPts val="3200"/>
        </a:lnSpc>
        <a:spcBef>
          <a:spcPct val="0"/>
        </a:spcBef>
        <a:spcAft>
          <a:spcPct val="0"/>
        </a:spcAft>
        <a:defRPr sz="2600" b="1">
          <a:solidFill>
            <a:srgbClr val="002F5F"/>
          </a:solidFill>
          <a:latin typeface="Verdana" pitchFamily="34" charset="0"/>
        </a:defRPr>
      </a:lvl5pPr>
      <a:lvl6pPr marL="457200" algn="l" rtl="0" fontAlgn="base">
        <a:lnSpc>
          <a:spcPts val="3200"/>
        </a:lnSpc>
        <a:spcBef>
          <a:spcPct val="0"/>
        </a:spcBef>
        <a:spcAft>
          <a:spcPct val="0"/>
        </a:spcAft>
        <a:defRPr sz="2600" b="1">
          <a:solidFill>
            <a:srgbClr val="002F5F"/>
          </a:solidFill>
          <a:latin typeface="Verdana" pitchFamily="34" charset="0"/>
        </a:defRPr>
      </a:lvl6pPr>
      <a:lvl7pPr marL="914400" algn="l" rtl="0" fontAlgn="base">
        <a:lnSpc>
          <a:spcPts val="3200"/>
        </a:lnSpc>
        <a:spcBef>
          <a:spcPct val="0"/>
        </a:spcBef>
        <a:spcAft>
          <a:spcPct val="0"/>
        </a:spcAft>
        <a:defRPr sz="2600" b="1">
          <a:solidFill>
            <a:srgbClr val="002F5F"/>
          </a:solidFill>
          <a:latin typeface="Verdana" pitchFamily="34" charset="0"/>
        </a:defRPr>
      </a:lvl7pPr>
      <a:lvl8pPr marL="1371600" algn="l" rtl="0" fontAlgn="base">
        <a:lnSpc>
          <a:spcPts val="3200"/>
        </a:lnSpc>
        <a:spcBef>
          <a:spcPct val="0"/>
        </a:spcBef>
        <a:spcAft>
          <a:spcPct val="0"/>
        </a:spcAft>
        <a:defRPr sz="2600" b="1">
          <a:solidFill>
            <a:srgbClr val="002F5F"/>
          </a:solidFill>
          <a:latin typeface="Verdana" pitchFamily="34" charset="0"/>
        </a:defRPr>
      </a:lvl8pPr>
      <a:lvl9pPr marL="1828800" algn="l" rtl="0" fontAlgn="base">
        <a:lnSpc>
          <a:spcPts val="3200"/>
        </a:lnSpc>
        <a:spcBef>
          <a:spcPct val="0"/>
        </a:spcBef>
        <a:spcAft>
          <a:spcPct val="0"/>
        </a:spcAft>
        <a:defRPr sz="2600" b="1">
          <a:solidFill>
            <a:srgbClr val="002F5F"/>
          </a:solidFill>
          <a:latin typeface="Verdana" pitchFamily="34" charset="0"/>
        </a:defRPr>
      </a:lvl9pPr>
    </p:titleStyle>
    <p:bodyStyle>
      <a:lvl1pPr marL="342900" indent="-342900" algn="l" rtl="0" fontAlgn="base">
        <a:lnSpc>
          <a:spcPts val="2900"/>
        </a:lnSpc>
        <a:spcBef>
          <a:spcPct val="20000"/>
        </a:spcBef>
        <a:spcAft>
          <a:spcPct val="0"/>
        </a:spcAft>
        <a:buChar char="•"/>
        <a:defRPr sz="2000">
          <a:solidFill>
            <a:srgbClr val="002F5F"/>
          </a:solidFill>
          <a:latin typeface="+mn-lt"/>
          <a:ea typeface="+mn-ea"/>
          <a:cs typeface="+mn-cs"/>
        </a:defRPr>
      </a:lvl1pPr>
      <a:lvl2pPr marL="742950" indent="-285750" algn="l" rtl="0" fontAlgn="base">
        <a:spcBef>
          <a:spcPct val="20000"/>
        </a:spcBef>
        <a:spcAft>
          <a:spcPct val="0"/>
        </a:spcAft>
        <a:buChar char="–"/>
        <a:defRPr sz="2000">
          <a:solidFill>
            <a:srgbClr val="002F5F"/>
          </a:solidFill>
          <a:latin typeface="Arial" charset="0"/>
        </a:defRPr>
      </a:lvl2pPr>
      <a:lvl3pPr marL="1143000" indent="-228600" algn="l" rtl="0" fontAlgn="base">
        <a:spcBef>
          <a:spcPct val="20000"/>
        </a:spcBef>
        <a:spcAft>
          <a:spcPct val="0"/>
        </a:spcAft>
        <a:buChar char="•"/>
        <a:defRPr sz="2000">
          <a:solidFill>
            <a:srgbClr val="002F5F"/>
          </a:solidFill>
          <a:latin typeface="Arial" charset="0"/>
        </a:defRPr>
      </a:lvl3pPr>
      <a:lvl4pPr marL="1600200" indent="-228600" algn="l" rtl="0" fontAlgn="base">
        <a:spcBef>
          <a:spcPct val="20000"/>
        </a:spcBef>
        <a:spcAft>
          <a:spcPct val="0"/>
        </a:spcAft>
        <a:buChar char="–"/>
        <a:defRPr sz="2000">
          <a:solidFill>
            <a:srgbClr val="002F5F"/>
          </a:solidFill>
          <a:latin typeface="Arial" charset="0"/>
        </a:defRPr>
      </a:lvl4pPr>
      <a:lvl5pPr marL="2057400" indent="-228600" algn="l" rtl="0" fontAlgn="base">
        <a:spcBef>
          <a:spcPct val="20000"/>
        </a:spcBef>
        <a:spcAft>
          <a:spcPct val="0"/>
        </a:spcAft>
        <a:buChar char="»"/>
        <a:defRPr sz="2000">
          <a:solidFill>
            <a:srgbClr val="002F5F"/>
          </a:solidFill>
          <a:latin typeface="Arial" charset="0"/>
        </a:defRPr>
      </a:lvl5pPr>
      <a:lvl6pPr marL="2514600" indent="-228600" algn="l" rtl="0" fontAlgn="base">
        <a:spcBef>
          <a:spcPct val="20000"/>
        </a:spcBef>
        <a:spcAft>
          <a:spcPct val="0"/>
        </a:spcAft>
        <a:buChar char="»"/>
        <a:defRPr sz="2000">
          <a:solidFill>
            <a:srgbClr val="002F5F"/>
          </a:solidFill>
          <a:latin typeface="Arial" charset="0"/>
        </a:defRPr>
      </a:lvl6pPr>
      <a:lvl7pPr marL="2971800" indent="-228600" algn="l" rtl="0" fontAlgn="base">
        <a:spcBef>
          <a:spcPct val="20000"/>
        </a:spcBef>
        <a:spcAft>
          <a:spcPct val="0"/>
        </a:spcAft>
        <a:buChar char="»"/>
        <a:defRPr sz="2000">
          <a:solidFill>
            <a:srgbClr val="002F5F"/>
          </a:solidFill>
          <a:latin typeface="Arial" charset="0"/>
        </a:defRPr>
      </a:lvl7pPr>
      <a:lvl8pPr marL="3429000" indent="-228600" algn="l" rtl="0" fontAlgn="base">
        <a:spcBef>
          <a:spcPct val="20000"/>
        </a:spcBef>
        <a:spcAft>
          <a:spcPct val="0"/>
        </a:spcAft>
        <a:buChar char="»"/>
        <a:defRPr sz="2000">
          <a:solidFill>
            <a:srgbClr val="002F5F"/>
          </a:solidFill>
          <a:latin typeface="Arial" charset="0"/>
        </a:defRPr>
      </a:lvl8pPr>
      <a:lvl9pPr marL="3886200" indent="-228600" algn="l" rtl="0" fontAlgn="base">
        <a:spcBef>
          <a:spcPct val="20000"/>
        </a:spcBef>
        <a:spcAft>
          <a:spcPct val="0"/>
        </a:spcAft>
        <a:buChar char="»"/>
        <a:defRPr sz="2000">
          <a:solidFill>
            <a:srgbClr val="002F5F"/>
          </a:solidFill>
          <a:latin typeface="Arial" charset="0"/>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790575" y="1943100"/>
            <a:ext cx="6848475" cy="79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smtClean="0"/>
              <a:t>Klicka här för att ändra format</a:t>
            </a:r>
          </a:p>
        </p:txBody>
      </p:sp>
      <p:sp>
        <p:nvSpPr>
          <p:cNvPr id="21507" name="Rectangle 3"/>
          <p:cNvSpPr>
            <a:spLocks noGrp="1" noChangeArrowheads="1"/>
          </p:cNvSpPr>
          <p:nvPr>
            <p:ph type="body" idx="1"/>
          </p:nvPr>
        </p:nvSpPr>
        <p:spPr bwMode="auto">
          <a:xfrm>
            <a:off x="790575" y="2806700"/>
            <a:ext cx="6848475" cy="321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21508" name="Rectangle 4"/>
          <p:cNvSpPr>
            <a:spLocks noGrp="1" noChangeArrowheads="1"/>
          </p:cNvSpPr>
          <p:nvPr>
            <p:ph type="dt" sz="half" idx="2"/>
          </p:nvPr>
        </p:nvSpPr>
        <p:spPr bwMode="auto">
          <a:xfrm>
            <a:off x="779463" y="6151563"/>
            <a:ext cx="1122362"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r>
              <a:rPr lang="sv-SE" smtClean="0"/>
              <a:t>2012-01-25</a:t>
            </a:r>
            <a:endParaRPr lang="sv-SE"/>
          </a:p>
        </p:txBody>
      </p:sp>
      <p:sp>
        <p:nvSpPr>
          <p:cNvPr id="21509" name="Rectangle 5"/>
          <p:cNvSpPr>
            <a:spLocks noGrp="1" noChangeArrowheads="1"/>
          </p:cNvSpPr>
          <p:nvPr>
            <p:ph type="ftr" sz="quarter" idx="3"/>
          </p:nvPr>
        </p:nvSpPr>
        <p:spPr bwMode="auto">
          <a:xfrm>
            <a:off x="1936750" y="6151563"/>
            <a:ext cx="44926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r>
              <a:rPr lang="sv-SE" smtClean="0"/>
              <a:t>/ Hugo Stranz, Institutionen för socialt arbete</a:t>
            </a:r>
            <a:endParaRPr lang="sv-SE"/>
          </a:p>
        </p:txBody>
      </p:sp>
      <p:sp>
        <p:nvSpPr>
          <p:cNvPr id="21510" name="Rectangle 6"/>
          <p:cNvSpPr>
            <a:spLocks noGrp="1" noChangeArrowheads="1"/>
          </p:cNvSpPr>
          <p:nvPr>
            <p:ph type="sldNum" sz="quarter" idx="4"/>
          </p:nvPr>
        </p:nvSpPr>
        <p:spPr bwMode="auto">
          <a:xfrm>
            <a:off x="6586538" y="6151563"/>
            <a:ext cx="21336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fld id="{6056FEB0-1B08-4F8E-A378-0F53B883ECD8}" type="slidenum">
              <a:rPr lang="sv-SE"/>
              <a:pPr/>
              <a:t>‹#›</a:t>
            </a:fld>
            <a:endParaRPr lang="sv-SE"/>
          </a:p>
        </p:txBody>
      </p:sp>
      <p:pic>
        <p:nvPicPr>
          <p:cNvPr id="21511" name="Picture 7" descr="SU_logo_32mm_300dpi_SVENS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639050" y="287338"/>
            <a:ext cx="1152525" cy="10112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l" rtl="0" fontAlgn="base">
        <a:lnSpc>
          <a:spcPts val="3200"/>
        </a:lnSpc>
        <a:spcBef>
          <a:spcPct val="0"/>
        </a:spcBef>
        <a:spcAft>
          <a:spcPct val="0"/>
        </a:spcAft>
        <a:defRPr sz="2600" b="1">
          <a:solidFill>
            <a:srgbClr val="002F5F"/>
          </a:solidFill>
          <a:latin typeface="+mj-lt"/>
          <a:ea typeface="+mj-ea"/>
          <a:cs typeface="+mj-cs"/>
        </a:defRPr>
      </a:lvl1pPr>
      <a:lvl2pPr algn="l" rtl="0" fontAlgn="base">
        <a:lnSpc>
          <a:spcPts val="3200"/>
        </a:lnSpc>
        <a:spcBef>
          <a:spcPct val="0"/>
        </a:spcBef>
        <a:spcAft>
          <a:spcPct val="0"/>
        </a:spcAft>
        <a:defRPr sz="2600" b="1">
          <a:solidFill>
            <a:srgbClr val="002F5F"/>
          </a:solidFill>
          <a:latin typeface="Verdana" pitchFamily="34" charset="0"/>
        </a:defRPr>
      </a:lvl2pPr>
      <a:lvl3pPr algn="l" rtl="0" fontAlgn="base">
        <a:lnSpc>
          <a:spcPts val="3200"/>
        </a:lnSpc>
        <a:spcBef>
          <a:spcPct val="0"/>
        </a:spcBef>
        <a:spcAft>
          <a:spcPct val="0"/>
        </a:spcAft>
        <a:defRPr sz="2600" b="1">
          <a:solidFill>
            <a:srgbClr val="002F5F"/>
          </a:solidFill>
          <a:latin typeface="Verdana" pitchFamily="34" charset="0"/>
        </a:defRPr>
      </a:lvl3pPr>
      <a:lvl4pPr algn="l" rtl="0" fontAlgn="base">
        <a:lnSpc>
          <a:spcPts val="3200"/>
        </a:lnSpc>
        <a:spcBef>
          <a:spcPct val="0"/>
        </a:spcBef>
        <a:spcAft>
          <a:spcPct val="0"/>
        </a:spcAft>
        <a:defRPr sz="2600" b="1">
          <a:solidFill>
            <a:srgbClr val="002F5F"/>
          </a:solidFill>
          <a:latin typeface="Verdana" pitchFamily="34" charset="0"/>
        </a:defRPr>
      </a:lvl4pPr>
      <a:lvl5pPr algn="l" rtl="0" fontAlgn="base">
        <a:lnSpc>
          <a:spcPts val="3200"/>
        </a:lnSpc>
        <a:spcBef>
          <a:spcPct val="0"/>
        </a:spcBef>
        <a:spcAft>
          <a:spcPct val="0"/>
        </a:spcAft>
        <a:defRPr sz="2600" b="1">
          <a:solidFill>
            <a:srgbClr val="002F5F"/>
          </a:solidFill>
          <a:latin typeface="Verdana" pitchFamily="34" charset="0"/>
        </a:defRPr>
      </a:lvl5pPr>
      <a:lvl6pPr marL="457200" algn="l" rtl="0" fontAlgn="base">
        <a:lnSpc>
          <a:spcPts val="3200"/>
        </a:lnSpc>
        <a:spcBef>
          <a:spcPct val="0"/>
        </a:spcBef>
        <a:spcAft>
          <a:spcPct val="0"/>
        </a:spcAft>
        <a:defRPr sz="2600" b="1">
          <a:solidFill>
            <a:srgbClr val="002F5F"/>
          </a:solidFill>
          <a:latin typeface="Verdana" pitchFamily="34" charset="0"/>
        </a:defRPr>
      </a:lvl6pPr>
      <a:lvl7pPr marL="914400" algn="l" rtl="0" fontAlgn="base">
        <a:lnSpc>
          <a:spcPts val="3200"/>
        </a:lnSpc>
        <a:spcBef>
          <a:spcPct val="0"/>
        </a:spcBef>
        <a:spcAft>
          <a:spcPct val="0"/>
        </a:spcAft>
        <a:defRPr sz="2600" b="1">
          <a:solidFill>
            <a:srgbClr val="002F5F"/>
          </a:solidFill>
          <a:latin typeface="Verdana" pitchFamily="34" charset="0"/>
        </a:defRPr>
      </a:lvl7pPr>
      <a:lvl8pPr marL="1371600" algn="l" rtl="0" fontAlgn="base">
        <a:lnSpc>
          <a:spcPts val="3200"/>
        </a:lnSpc>
        <a:spcBef>
          <a:spcPct val="0"/>
        </a:spcBef>
        <a:spcAft>
          <a:spcPct val="0"/>
        </a:spcAft>
        <a:defRPr sz="2600" b="1">
          <a:solidFill>
            <a:srgbClr val="002F5F"/>
          </a:solidFill>
          <a:latin typeface="Verdana" pitchFamily="34" charset="0"/>
        </a:defRPr>
      </a:lvl8pPr>
      <a:lvl9pPr marL="1828800" algn="l" rtl="0" fontAlgn="base">
        <a:lnSpc>
          <a:spcPts val="3200"/>
        </a:lnSpc>
        <a:spcBef>
          <a:spcPct val="0"/>
        </a:spcBef>
        <a:spcAft>
          <a:spcPct val="0"/>
        </a:spcAft>
        <a:defRPr sz="2600" b="1">
          <a:solidFill>
            <a:srgbClr val="002F5F"/>
          </a:solidFill>
          <a:latin typeface="Verdana" pitchFamily="34" charset="0"/>
        </a:defRPr>
      </a:lvl9pPr>
    </p:titleStyle>
    <p:bodyStyle>
      <a:lvl1pPr marL="342900" indent="-342900" algn="l" rtl="0" fontAlgn="base">
        <a:lnSpc>
          <a:spcPts val="2900"/>
        </a:lnSpc>
        <a:spcBef>
          <a:spcPct val="20000"/>
        </a:spcBef>
        <a:spcAft>
          <a:spcPct val="0"/>
        </a:spcAft>
        <a:buChar char="•"/>
        <a:defRPr sz="2000">
          <a:solidFill>
            <a:srgbClr val="002F5F"/>
          </a:solidFill>
          <a:latin typeface="+mn-lt"/>
          <a:ea typeface="+mn-ea"/>
          <a:cs typeface="+mn-cs"/>
        </a:defRPr>
      </a:lvl1pPr>
      <a:lvl2pPr marL="742950" indent="-285750" algn="l" rtl="0" fontAlgn="base">
        <a:spcBef>
          <a:spcPct val="20000"/>
        </a:spcBef>
        <a:spcAft>
          <a:spcPct val="0"/>
        </a:spcAft>
        <a:buChar char="–"/>
        <a:defRPr sz="2000">
          <a:solidFill>
            <a:srgbClr val="002F5F"/>
          </a:solidFill>
          <a:latin typeface="Arial" charset="0"/>
        </a:defRPr>
      </a:lvl2pPr>
      <a:lvl3pPr marL="1143000" indent="-228600" algn="l" rtl="0" fontAlgn="base">
        <a:spcBef>
          <a:spcPct val="20000"/>
        </a:spcBef>
        <a:spcAft>
          <a:spcPct val="0"/>
        </a:spcAft>
        <a:buChar char="•"/>
        <a:defRPr sz="2000">
          <a:solidFill>
            <a:srgbClr val="002F5F"/>
          </a:solidFill>
          <a:latin typeface="Arial" charset="0"/>
        </a:defRPr>
      </a:lvl3pPr>
      <a:lvl4pPr marL="1600200" indent="-228600" algn="l" rtl="0" fontAlgn="base">
        <a:spcBef>
          <a:spcPct val="20000"/>
        </a:spcBef>
        <a:spcAft>
          <a:spcPct val="0"/>
        </a:spcAft>
        <a:buChar char="–"/>
        <a:defRPr sz="2000">
          <a:solidFill>
            <a:srgbClr val="002F5F"/>
          </a:solidFill>
          <a:latin typeface="Arial" charset="0"/>
        </a:defRPr>
      </a:lvl4pPr>
      <a:lvl5pPr marL="2057400" indent="-228600" algn="l" rtl="0" fontAlgn="base">
        <a:spcBef>
          <a:spcPct val="20000"/>
        </a:spcBef>
        <a:spcAft>
          <a:spcPct val="0"/>
        </a:spcAft>
        <a:buChar char="»"/>
        <a:defRPr sz="2000">
          <a:solidFill>
            <a:srgbClr val="002F5F"/>
          </a:solidFill>
          <a:latin typeface="Arial" charset="0"/>
        </a:defRPr>
      </a:lvl5pPr>
      <a:lvl6pPr marL="2514600" indent="-228600" algn="l" rtl="0" fontAlgn="base">
        <a:spcBef>
          <a:spcPct val="20000"/>
        </a:spcBef>
        <a:spcAft>
          <a:spcPct val="0"/>
        </a:spcAft>
        <a:buChar char="»"/>
        <a:defRPr sz="2000">
          <a:solidFill>
            <a:srgbClr val="002F5F"/>
          </a:solidFill>
          <a:latin typeface="Arial" charset="0"/>
        </a:defRPr>
      </a:lvl6pPr>
      <a:lvl7pPr marL="2971800" indent="-228600" algn="l" rtl="0" fontAlgn="base">
        <a:spcBef>
          <a:spcPct val="20000"/>
        </a:spcBef>
        <a:spcAft>
          <a:spcPct val="0"/>
        </a:spcAft>
        <a:buChar char="»"/>
        <a:defRPr sz="2000">
          <a:solidFill>
            <a:srgbClr val="002F5F"/>
          </a:solidFill>
          <a:latin typeface="Arial" charset="0"/>
        </a:defRPr>
      </a:lvl7pPr>
      <a:lvl8pPr marL="3429000" indent="-228600" algn="l" rtl="0" fontAlgn="base">
        <a:spcBef>
          <a:spcPct val="20000"/>
        </a:spcBef>
        <a:spcAft>
          <a:spcPct val="0"/>
        </a:spcAft>
        <a:buChar char="»"/>
        <a:defRPr sz="2000">
          <a:solidFill>
            <a:srgbClr val="002F5F"/>
          </a:solidFill>
          <a:latin typeface="Arial" charset="0"/>
        </a:defRPr>
      </a:lvl8pPr>
      <a:lvl9pPr marL="3886200" indent="-228600" algn="l" rtl="0" fontAlgn="base">
        <a:spcBef>
          <a:spcPct val="20000"/>
        </a:spcBef>
        <a:spcAft>
          <a:spcPct val="0"/>
        </a:spcAft>
        <a:buChar char="»"/>
        <a:defRPr sz="2000">
          <a:solidFill>
            <a:srgbClr val="002F5F"/>
          </a:solidFill>
          <a:latin typeface="Arial" charset="0"/>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31627" y="1882205"/>
            <a:ext cx="6632575" cy="1872208"/>
          </a:xfrm>
        </p:spPr>
        <p:txBody>
          <a:bodyPr/>
          <a:lstStyle/>
          <a:p>
            <a:r>
              <a:rPr lang="sv-SE" dirty="0" smtClean="0"/>
              <a:t>Bedömningsvariationer i socialtjänstens arbete med ekonomiskt bistånd</a:t>
            </a:r>
            <a:endParaRPr lang="sv-SE" dirty="0"/>
          </a:p>
        </p:txBody>
      </p:sp>
      <p:sp>
        <p:nvSpPr>
          <p:cNvPr id="6" name="Rectangle 3"/>
          <p:cNvSpPr txBox="1">
            <a:spLocks noChangeArrowheads="1"/>
          </p:cNvSpPr>
          <p:nvPr/>
        </p:nvSpPr>
        <p:spPr bwMode="auto">
          <a:xfrm>
            <a:off x="5220072" y="5157192"/>
            <a:ext cx="2952328"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fontAlgn="base">
              <a:lnSpc>
                <a:spcPts val="2900"/>
              </a:lnSpc>
              <a:spcBef>
                <a:spcPct val="20000"/>
              </a:spcBef>
              <a:spcAft>
                <a:spcPct val="0"/>
              </a:spcAft>
              <a:buFontTx/>
              <a:buNone/>
              <a:defRPr sz="2000">
                <a:solidFill>
                  <a:srgbClr val="002F5F"/>
                </a:solidFill>
                <a:latin typeface="+mn-lt"/>
                <a:ea typeface="+mn-ea"/>
                <a:cs typeface="+mn-cs"/>
              </a:defRPr>
            </a:lvl1pPr>
            <a:lvl2pPr marL="742950" indent="-285750" algn="l" rtl="0" fontAlgn="base">
              <a:spcBef>
                <a:spcPct val="20000"/>
              </a:spcBef>
              <a:spcAft>
                <a:spcPct val="0"/>
              </a:spcAft>
              <a:buChar char="–"/>
              <a:defRPr sz="2000">
                <a:solidFill>
                  <a:srgbClr val="002F5F"/>
                </a:solidFill>
                <a:latin typeface="Arial" charset="0"/>
              </a:defRPr>
            </a:lvl2pPr>
            <a:lvl3pPr marL="1143000" indent="-228600" algn="l" rtl="0" fontAlgn="base">
              <a:spcBef>
                <a:spcPct val="20000"/>
              </a:spcBef>
              <a:spcAft>
                <a:spcPct val="0"/>
              </a:spcAft>
              <a:buChar char="•"/>
              <a:defRPr sz="2000">
                <a:solidFill>
                  <a:srgbClr val="002F5F"/>
                </a:solidFill>
                <a:latin typeface="Arial" charset="0"/>
              </a:defRPr>
            </a:lvl3pPr>
            <a:lvl4pPr marL="1600200" indent="-228600" algn="l" rtl="0" fontAlgn="base">
              <a:spcBef>
                <a:spcPct val="20000"/>
              </a:spcBef>
              <a:spcAft>
                <a:spcPct val="0"/>
              </a:spcAft>
              <a:buChar char="–"/>
              <a:defRPr sz="2000">
                <a:solidFill>
                  <a:srgbClr val="002F5F"/>
                </a:solidFill>
                <a:latin typeface="Arial" charset="0"/>
              </a:defRPr>
            </a:lvl4pPr>
            <a:lvl5pPr marL="2057400" indent="-228600" algn="l" rtl="0" fontAlgn="base">
              <a:spcBef>
                <a:spcPct val="20000"/>
              </a:spcBef>
              <a:spcAft>
                <a:spcPct val="0"/>
              </a:spcAft>
              <a:buChar char="»"/>
              <a:defRPr sz="2000">
                <a:solidFill>
                  <a:srgbClr val="002F5F"/>
                </a:solidFill>
                <a:latin typeface="Arial" charset="0"/>
              </a:defRPr>
            </a:lvl5pPr>
            <a:lvl6pPr marL="2514600" indent="-228600" algn="l" rtl="0" fontAlgn="base">
              <a:spcBef>
                <a:spcPct val="20000"/>
              </a:spcBef>
              <a:spcAft>
                <a:spcPct val="0"/>
              </a:spcAft>
              <a:buChar char="»"/>
              <a:defRPr sz="2000">
                <a:solidFill>
                  <a:srgbClr val="002F5F"/>
                </a:solidFill>
                <a:latin typeface="Arial" charset="0"/>
              </a:defRPr>
            </a:lvl6pPr>
            <a:lvl7pPr marL="2971800" indent="-228600" algn="l" rtl="0" fontAlgn="base">
              <a:spcBef>
                <a:spcPct val="20000"/>
              </a:spcBef>
              <a:spcAft>
                <a:spcPct val="0"/>
              </a:spcAft>
              <a:buChar char="»"/>
              <a:defRPr sz="2000">
                <a:solidFill>
                  <a:srgbClr val="002F5F"/>
                </a:solidFill>
                <a:latin typeface="Arial" charset="0"/>
              </a:defRPr>
            </a:lvl7pPr>
            <a:lvl8pPr marL="3429000" indent="-228600" algn="l" rtl="0" fontAlgn="base">
              <a:spcBef>
                <a:spcPct val="20000"/>
              </a:spcBef>
              <a:spcAft>
                <a:spcPct val="0"/>
              </a:spcAft>
              <a:buChar char="»"/>
              <a:defRPr sz="2000">
                <a:solidFill>
                  <a:srgbClr val="002F5F"/>
                </a:solidFill>
                <a:latin typeface="Arial" charset="0"/>
              </a:defRPr>
            </a:lvl8pPr>
            <a:lvl9pPr marL="3886200" indent="-228600" algn="l" rtl="0" fontAlgn="base">
              <a:spcBef>
                <a:spcPct val="20000"/>
              </a:spcBef>
              <a:spcAft>
                <a:spcPct val="0"/>
              </a:spcAft>
              <a:buChar char="»"/>
              <a:defRPr sz="2000">
                <a:solidFill>
                  <a:srgbClr val="002F5F"/>
                </a:solidFill>
                <a:latin typeface="Arial" charset="0"/>
              </a:defRPr>
            </a:lvl9pPr>
          </a:lstStyle>
          <a:p>
            <a:r>
              <a:rPr lang="sv-SE" sz="1400" dirty="0" smtClean="0"/>
              <a:t>Hugo Stranz</a:t>
            </a:r>
          </a:p>
          <a:p>
            <a:r>
              <a:rPr lang="sv-SE" sz="1400" dirty="0" smtClean="0"/>
              <a:t>Institutionen för socialt arbete</a:t>
            </a:r>
          </a:p>
          <a:p>
            <a:pPr algn="r"/>
            <a:endParaRPr lang="sv-SE" sz="1400" dirty="0"/>
          </a:p>
        </p:txBody>
      </p:sp>
      <p:sp>
        <p:nvSpPr>
          <p:cNvPr id="2" name="Underrubrik 1"/>
          <p:cNvSpPr>
            <a:spLocks noGrp="1"/>
          </p:cNvSpPr>
          <p:nvPr>
            <p:ph type="subTitle" idx="1"/>
          </p:nvPr>
        </p:nvSpPr>
        <p:spPr>
          <a:xfrm>
            <a:off x="1006475" y="4293097"/>
            <a:ext cx="6632575" cy="576064"/>
          </a:xfrm>
        </p:spPr>
        <p:txBody>
          <a:bodyPr/>
          <a:lstStyle/>
          <a:p>
            <a:r>
              <a:rPr lang="sv-SE" dirty="0" smtClean="0"/>
              <a:t>171012</a:t>
            </a:r>
            <a:endParaRPr lang="sv-S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55576" y="1556792"/>
            <a:ext cx="6848475" cy="576064"/>
          </a:xfrm>
        </p:spPr>
        <p:txBody>
          <a:bodyPr/>
          <a:lstStyle/>
          <a:p>
            <a:r>
              <a:rPr lang="sv-SE" dirty="0"/>
              <a:t>Studier av bedömningsvariationer </a:t>
            </a:r>
          </a:p>
        </p:txBody>
      </p:sp>
      <p:sp>
        <p:nvSpPr>
          <p:cNvPr id="3" name="Platshållare för innehåll 2"/>
          <p:cNvSpPr>
            <a:spLocks noGrp="1"/>
          </p:cNvSpPr>
          <p:nvPr>
            <p:ph idx="1"/>
          </p:nvPr>
        </p:nvSpPr>
        <p:spPr>
          <a:xfrm>
            <a:off x="790575" y="2204864"/>
            <a:ext cx="6848475" cy="4032448"/>
          </a:xfrm>
        </p:spPr>
        <p:txBody>
          <a:bodyPr/>
          <a:lstStyle/>
          <a:p>
            <a:r>
              <a:rPr lang="sv-SE" dirty="0" smtClean="0"/>
              <a:t>Betydelsefulla </a:t>
            </a:r>
            <a:r>
              <a:rPr lang="sv-SE" dirty="0"/>
              <a:t>faktorer </a:t>
            </a:r>
            <a:r>
              <a:rPr lang="sv-SE" dirty="0" smtClean="0"/>
              <a:t>på socialarbetarnivån, t ex:</a:t>
            </a:r>
          </a:p>
          <a:p>
            <a:pPr marL="0" indent="0">
              <a:buNone/>
            </a:pPr>
            <a:r>
              <a:rPr lang="sv-SE" dirty="0" smtClean="0"/>
              <a:t>	</a:t>
            </a:r>
            <a:r>
              <a:rPr lang="sv-SE" dirty="0" smtClean="0">
                <a:ea typeface="Verdana" pitchFamily="34" charset="0"/>
                <a:cs typeface="Verdana" pitchFamily="34" charset="0"/>
              </a:rPr>
              <a:t>ålder, kön, yrkeserfarenhet, utbildningsnivå</a:t>
            </a:r>
            <a:endParaRPr lang="sv-SE" dirty="0">
              <a:ea typeface="Verdana" pitchFamily="34" charset="0"/>
              <a:cs typeface="Verdana" pitchFamily="34" charset="0"/>
            </a:endParaRPr>
          </a:p>
          <a:p>
            <a:pPr marL="0" indent="0">
              <a:buNone/>
            </a:pPr>
            <a:r>
              <a:rPr lang="sv-SE" dirty="0" smtClean="0">
                <a:ea typeface="Verdana" pitchFamily="34" charset="0"/>
                <a:cs typeface="Verdana" pitchFamily="34" charset="0"/>
              </a:rPr>
              <a:t>	uppfattningar/attityder</a:t>
            </a:r>
          </a:p>
          <a:p>
            <a:r>
              <a:rPr lang="sv-SE" dirty="0">
                <a:ea typeface="Verdana" pitchFamily="34" charset="0"/>
                <a:cs typeface="Verdana" pitchFamily="34" charset="0"/>
              </a:rPr>
              <a:t>Sambanden generellt inte entydiga, beroende av relationen </a:t>
            </a:r>
            <a:r>
              <a:rPr lang="sv-SE" dirty="0" smtClean="0">
                <a:ea typeface="Verdana" pitchFamily="34" charset="0"/>
                <a:cs typeface="Verdana" pitchFamily="34" charset="0"/>
              </a:rPr>
              <a:t>socialarbetare-klient</a:t>
            </a:r>
          </a:p>
          <a:p>
            <a:r>
              <a:rPr lang="sv-SE" dirty="0" smtClean="0">
                <a:ea typeface="Verdana" pitchFamily="34" charset="0"/>
                <a:cs typeface="Verdana" pitchFamily="34" charset="0"/>
              </a:rPr>
              <a:t>Bedömningar tenderar att följa könstraditionella mönster</a:t>
            </a:r>
            <a:endParaRPr lang="sv-SE" dirty="0">
              <a:ea typeface="Verdana" pitchFamily="34" charset="0"/>
              <a:cs typeface="Verdana" pitchFamily="34" charset="0"/>
            </a:endParaRPr>
          </a:p>
          <a:p>
            <a:r>
              <a:rPr lang="sv-SE" dirty="0" smtClean="0">
                <a:ea typeface="Verdana" pitchFamily="34" charset="0"/>
                <a:cs typeface="Verdana" pitchFamily="34" charset="0"/>
              </a:rPr>
              <a:t>Variationer inte exklusiva </a:t>
            </a:r>
            <a:r>
              <a:rPr lang="sv-SE" dirty="0" err="1" smtClean="0">
                <a:ea typeface="Verdana" pitchFamily="34" charset="0"/>
                <a:cs typeface="Verdana" pitchFamily="34" charset="0"/>
              </a:rPr>
              <a:t>map</a:t>
            </a:r>
            <a:r>
              <a:rPr lang="sv-SE" dirty="0" smtClean="0">
                <a:ea typeface="Verdana" pitchFamily="34" charset="0"/>
                <a:cs typeface="Verdana" pitchFamily="34" charset="0"/>
              </a:rPr>
              <a:t> ekonomiskt bistånd</a:t>
            </a:r>
            <a:endParaRPr lang="sv-SE" dirty="0">
              <a:ea typeface="Verdana" pitchFamily="34" charset="0"/>
              <a:cs typeface="Verdana" pitchFamily="34" charset="0"/>
            </a:endParaRPr>
          </a:p>
          <a:p>
            <a:pPr marL="0" indent="0">
              <a:buNone/>
            </a:pPr>
            <a:endParaRPr lang="sv-SE" dirty="0"/>
          </a:p>
          <a:p>
            <a:pPr marL="0" indent="0">
              <a:buNone/>
            </a:pPr>
            <a:endParaRPr lang="sv-SE" dirty="0" smtClean="0"/>
          </a:p>
          <a:p>
            <a:endParaRPr lang="sv-SE"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10</a:t>
            </a:fld>
            <a:endParaRPr lang="sv-SE"/>
          </a:p>
        </p:txBody>
      </p:sp>
    </p:spTree>
    <p:extLst>
      <p:ext uri="{BB962C8B-B14F-4D97-AF65-F5344CB8AC3E}">
        <p14:creationId xmlns:p14="http://schemas.microsoft.com/office/powerpoint/2010/main" val="3481054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55576" y="1196752"/>
            <a:ext cx="6848475" cy="576064"/>
          </a:xfrm>
        </p:spPr>
        <p:txBody>
          <a:bodyPr/>
          <a:lstStyle/>
          <a:p>
            <a:r>
              <a:rPr lang="sv-SE" dirty="0" smtClean="0"/>
              <a:t>Exempel från en vinjettstudie</a:t>
            </a:r>
            <a:endParaRPr lang="sv-SE" dirty="0"/>
          </a:p>
        </p:txBody>
      </p:sp>
      <p:sp>
        <p:nvSpPr>
          <p:cNvPr id="3" name="Platshållare för innehåll 2"/>
          <p:cNvSpPr>
            <a:spLocks noGrp="1"/>
          </p:cNvSpPr>
          <p:nvPr>
            <p:ph idx="1"/>
          </p:nvPr>
        </p:nvSpPr>
        <p:spPr>
          <a:xfrm>
            <a:off x="790575" y="2204864"/>
            <a:ext cx="6848475" cy="3384376"/>
          </a:xfrm>
        </p:spPr>
        <p:txBody>
          <a:bodyPr/>
          <a:lstStyle/>
          <a:p>
            <a:pPr>
              <a:lnSpc>
                <a:spcPct val="80000"/>
              </a:lnSpc>
            </a:pPr>
            <a:r>
              <a:rPr lang="sv-SE" i="1" dirty="0" smtClean="0"/>
              <a:t>Utrymme </a:t>
            </a:r>
            <a:r>
              <a:rPr lang="sv-SE" i="1" dirty="0"/>
              <a:t>för variation </a:t>
            </a:r>
            <a:r>
              <a:rPr lang="sv-SE" dirty="0" smtClean="0"/>
              <a:t>hittills</a:t>
            </a:r>
            <a:r>
              <a:rPr lang="sv-SE" i="1" dirty="0" smtClean="0"/>
              <a:t> </a:t>
            </a:r>
            <a:r>
              <a:rPr lang="sv-SE" dirty="0" smtClean="0"/>
              <a:t>enda </a:t>
            </a:r>
            <a:r>
              <a:rPr lang="sv-SE" dirty="0"/>
              <a:t>studie som behandlar frågan med avseende på bifall/belopp sedan ikraftträdandet av 2002 års lagstiftning; medger viss jämförbarhet med material insamlat </a:t>
            </a:r>
            <a:r>
              <a:rPr lang="sv-SE" dirty="0" smtClean="0"/>
              <a:t>1994</a:t>
            </a:r>
            <a:endParaRPr lang="sv-SE" dirty="0"/>
          </a:p>
          <a:p>
            <a:pPr>
              <a:lnSpc>
                <a:spcPct val="80000"/>
              </a:lnSpc>
            </a:pPr>
            <a:endParaRPr lang="sv-SE" dirty="0" smtClean="0"/>
          </a:p>
          <a:p>
            <a:pPr>
              <a:lnSpc>
                <a:spcPct val="80000"/>
              </a:lnSpc>
            </a:pPr>
            <a:r>
              <a:rPr lang="sv-SE" dirty="0" smtClean="0"/>
              <a:t>Baseras </a:t>
            </a:r>
            <a:r>
              <a:rPr lang="sv-SE" dirty="0"/>
              <a:t>på uppgifter inhämtade bland 121 socialarbetare i 11 kommuner i Sthlm:s läns norra </a:t>
            </a:r>
            <a:r>
              <a:rPr lang="sv-SE" dirty="0" smtClean="0"/>
              <a:t>del</a:t>
            </a:r>
          </a:p>
          <a:p>
            <a:pPr>
              <a:lnSpc>
                <a:spcPct val="80000"/>
              </a:lnSpc>
            </a:pPr>
            <a:endParaRPr lang="sv-SE" dirty="0"/>
          </a:p>
          <a:p>
            <a:pPr>
              <a:lnSpc>
                <a:spcPct val="80000"/>
              </a:lnSpc>
            </a:pPr>
            <a:r>
              <a:rPr lang="sv-SE" dirty="0" smtClean="0"/>
              <a:t>Totalt 6 vinjetter – fokuserar 3 här</a:t>
            </a:r>
            <a:endParaRPr lang="sv-SE" dirty="0"/>
          </a:p>
          <a:p>
            <a:pPr marL="0" indent="0">
              <a:buNone/>
            </a:pPr>
            <a:endParaRPr lang="sv-SE" dirty="0" smtClean="0"/>
          </a:p>
          <a:p>
            <a:endParaRPr lang="sv-SE"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11</a:t>
            </a:fld>
            <a:endParaRPr lang="sv-SE"/>
          </a:p>
        </p:txBody>
      </p:sp>
    </p:spTree>
    <p:extLst>
      <p:ext uri="{BB962C8B-B14F-4D97-AF65-F5344CB8AC3E}">
        <p14:creationId xmlns:p14="http://schemas.microsoft.com/office/powerpoint/2010/main" val="450915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90575" y="1052736"/>
            <a:ext cx="6848475" cy="621804"/>
          </a:xfrm>
        </p:spPr>
        <p:txBody>
          <a:bodyPr/>
          <a:lstStyle/>
          <a:p>
            <a:r>
              <a:rPr lang="sv-SE" dirty="0" smtClean="0"/>
              <a:t>De tre vinjetterna</a:t>
            </a:r>
            <a:endParaRPr lang="sv-SE" dirty="0"/>
          </a:p>
        </p:txBody>
      </p:sp>
      <p:sp>
        <p:nvSpPr>
          <p:cNvPr id="3" name="Platshållare för innehåll 2"/>
          <p:cNvSpPr>
            <a:spLocks noGrp="1"/>
          </p:cNvSpPr>
          <p:nvPr>
            <p:ph idx="1"/>
          </p:nvPr>
        </p:nvSpPr>
        <p:spPr>
          <a:xfrm>
            <a:off x="790575" y="1628800"/>
            <a:ext cx="6848475" cy="4896544"/>
          </a:xfrm>
        </p:spPr>
        <p:txBody>
          <a:bodyPr/>
          <a:lstStyle/>
          <a:p>
            <a:pPr marL="457200" indent="-457200">
              <a:buAutoNum type="arabicPeriod"/>
            </a:pPr>
            <a:r>
              <a:rPr lang="sv-SE" dirty="0" smtClean="0"/>
              <a:t>27-årig kvinna, ensam </a:t>
            </a:r>
            <a:r>
              <a:rPr lang="sv-SE" dirty="0"/>
              <a:t>med </a:t>
            </a:r>
            <a:r>
              <a:rPr lang="sv-SE" dirty="0" smtClean="0"/>
              <a:t>2 barn (4 år; 9 mån). Hemma med yngre barnet. Tidigare studier + deltidsarbete. Inget underhåll från fadern. Har föräldrapenning, bostads- </a:t>
            </a:r>
            <a:r>
              <a:rPr lang="sv-SE" dirty="0"/>
              <a:t>samt barnbidrag. </a:t>
            </a:r>
            <a:r>
              <a:rPr lang="sv-SE" i="1" dirty="0" smtClean="0"/>
              <a:t>Kompletterande bistånd</a:t>
            </a:r>
            <a:r>
              <a:rPr lang="sv-SE" dirty="0" smtClean="0"/>
              <a:t>.</a:t>
            </a:r>
          </a:p>
          <a:p>
            <a:pPr marL="457200" indent="-457200">
              <a:buAutoNum type="arabicPeriod"/>
            </a:pPr>
            <a:r>
              <a:rPr lang="sv-SE" dirty="0" smtClean="0"/>
              <a:t>Samma kvinna, 7 månader senare. Båda barnen i barnomsorg. Självvalt deltidsarbete (75%). Ännu inget underhåll. </a:t>
            </a:r>
            <a:r>
              <a:rPr lang="sv-SE" i="1" dirty="0"/>
              <a:t>Kompletterande bistånd</a:t>
            </a:r>
            <a:r>
              <a:rPr lang="sv-SE" dirty="0" smtClean="0"/>
              <a:t>.</a:t>
            </a:r>
          </a:p>
          <a:p>
            <a:pPr marL="457200" indent="-457200">
              <a:buAutoNum type="arabicPeriod"/>
            </a:pPr>
            <a:r>
              <a:rPr lang="sv-SE" dirty="0" smtClean="0"/>
              <a:t>22-åring ensamstående man. 6 månaders utlandsresa, själv sagt upp sig. Arbetssökande. Saknar helt inkomster. </a:t>
            </a:r>
            <a:r>
              <a:rPr lang="sv-SE" i="1" dirty="0" smtClean="0"/>
              <a:t>Försörjningsstöd (</a:t>
            </a:r>
            <a:r>
              <a:rPr lang="sv-SE" i="1" dirty="0" err="1" smtClean="0"/>
              <a:t>inkl</a:t>
            </a:r>
            <a:r>
              <a:rPr lang="sv-SE" i="1" dirty="0" smtClean="0"/>
              <a:t> hyra)</a:t>
            </a:r>
            <a:endParaRPr lang="sv-SE"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12</a:t>
            </a:fld>
            <a:endParaRPr lang="sv-SE"/>
          </a:p>
        </p:txBody>
      </p:sp>
    </p:spTree>
    <p:extLst>
      <p:ext uri="{BB962C8B-B14F-4D97-AF65-F5344CB8AC3E}">
        <p14:creationId xmlns:p14="http://schemas.microsoft.com/office/powerpoint/2010/main" val="57845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ubrik 1"/>
          <p:cNvSpPr>
            <a:spLocks noGrp="1"/>
          </p:cNvSpPr>
          <p:nvPr>
            <p:ph type="title" idx="4294967295"/>
          </p:nvPr>
        </p:nvSpPr>
        <p:spPr/>
        <p:txBody>
          <a:bodyPr/>
          <a:lstStyle/>
          <a:p>
            <a:r>
              <a:rPr lang="sv-SE" sz="3600" dirty="0">
                <a:solidFill>
                  <a:schemeClr val="tx2"/>
                </a:solidFill>
              </a:rPr>
              <a:t>Vinjettbeslut</a:t>
            </a:r>
          </a:p>
        </p:txBody>
      </p:sp>
      <p:graphicFrame>
        <p:nvGraphicFramePr>
          <p:cNvPr id="119893" name="Group 85"/>
          <p:cNvGraphicFramePr>
            <a:graphicFrameLocks noGrp="1"/>
          </p:cNvGraphicFramePr>
          <p:nvPr>
            <p:ph idx="4294967295"/>
            <p:extLst>
              <p:ext uri="{D42A27DB-BD31-4B8C-83A1-F6EECF244321}">
                <p14:modId xmlns:p14="http://schemas.microsoft.com/office/powerpoint/2010/main" val="917943437"/>
              </p:ext>
            </p:extLst>
          </p:nvPr>
        </p:nvGraphicFramePr>
        <p:xfrm>
          <a:off x="457200" y="1600202"/>
          <a:ext cx="8229601" cy="3372289"/>
        </p:xfrm>
        <a:graphic>
          <a:graphicData uri="http://schemas.openxmlformats.org/drawingml/2006/table">
            <a:tbl>
              <a:tblPr/>
              <a:tblGrid>
                <a:gridCol w="1330491">
                  <a:extLst>
                    <a:ext uri="{9D8B030D-6E8A-4147-A177-3AD203B41FA5}">
                      <a16:colId xmlns:a16="http://schemas.microsoft.com/office/drawing/2014/main" xmlns="" val="20000"/>
                    </a:ext>
                  </a:extLst>
                </a:gridCol>
                <a:gridCol w="1021127">
                  <a:extLst>
                    <a:ext uri="{9D8B030D-6E8A-4147-A177-3AD203B41FA5}">
                      <a16:colId xmlns:a16="http://schemas.microsoft.com/office/drawing/2014/main" xmlns="" val="20001"/>
                    </a:ext>
                  </a:extLst>
                </a:gridCol>
                <a:gridCol w="1176867">
                  <a:extLst>
                    <a:ext uri="{9D8B030D-6E8A-4147-A177-3AD203B41FA5}">
                      <a16:colId xmlns:a16="http://schemas.microsoft.com/office/drawing/2014/main" xmlns="" val="20002"/>
                    </a:ext>
                  </a:extLst>
                </a:gridCol>
                <a:gridCol w="1174749">
                  <a:extLst>
                    <a:ext uri="{9D8B030D-6E8A-4147-A177-3AD203B41FA5}">
                      <a16:colId xmlns:a16="http://schemas.microsoft.com/office/drawing/2014/main" xmlns="" val="20003"/>
                    </a:ext>
                  </a:extLst>
                </a:gridCol>
                <a:gridCol w="1174751">
                  <a:extLst>
                    <a:ext uri="{9D8B030D-6E8A-4147-A177-3AD203B41FA5}">
                      <a16:colId xmlns:a16="http://schemas.microsoft.com/office/drawing/2014/main" xmlns="" val="20004"/>
                    </a:ext>
                  </a:extLst>
                </a:gridCol>
                <a:gridCol w="1174749">
                  <a:extLst>
                    <a:ext uri="{9D8B030D-6E8A-4147-A177-3AD203B41FA5}">
                      <a16:colId xmlns:a16="http://schemas.microsoft.com/office/drawing/2014/main" xmlns="" val="20005"/>
                    </a:ext>
                  </a:extLst>
                </a:gridCol>
                <a:gridCol w="1176867">
                  <a:extLst>
                    <a:ext uri="{9D8B030D-6E8A-4147-A177-3AD203B41FA5}">
                      <a16:colId xmlns:a16="http://schemas.microsoft.com/office/drawing/2014/main" xmlns="" val="20006"/>
                    </a:ext>
                  </a:extLst>
                </a:gridCol>
              </a:tblGrid>
              <a:tr h="34399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1200" b="1" i="0" u="none" strike="noStrike" cap="none" normalizeH="0" baseline="0" dirty="0" smtClean="0">
                        <a:ln>
                          <a:noFill/>
                        </a:ln>
                        <a:solidFill>
                          <a:schemeClr val="tx1"/>
                        </a:solidFill>
                        <a:effectLst/>
                        <a:latin typeface="+mn-lt"/>
                      </a:endParaRP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dirty="0" smtClean="0">
                          <a:ln>
                            <a:noFill/>
                          </a:ln>
                          <a:solidFill>
                            <a:schemeClr val="tx1"/>
                          </a:solidFill>
                          <a:effectLst/>
                          <a:latin typeface="+mn-lt"/>
                        </a:rPr>
                        <a:t>Vinjett 1</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sv-SE"/>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dirty="0" smtClean="0">
                          <a:ln>
                            <a:noFill/>
                          </a:ln>
                          <a:solidFill>
                            <a:schemeClr val="tx1"/>
                          </a:solidFill>
                          <a:effectLst/>
                          <a:latin typeface="+mn-lt"/>
                        </a:rPr>
                        <a:t>Vinjett 2</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sv-SE"/>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smtClean="0">
                          <a:ln>
                            <a:noFill/>
                          </a:ln>
                          <a:solidFill>
                            <a:schemeClr val="tx1"/>
                          </a:solidFill>
                          <a:effectLst/>
                          <a:latin typeface="+mn-lt"/>
                        </a:rPr>
                        <a:t>Vinjett 3</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sv-SE"/>
                    </a:p>
                  </a:txBody>
                  <a:tcPr/>
                </a:tc>
                <a:extLst>
                  <a:ext uri="{0D108BD9-81ED-4DB2-BD59-A6C34878D82A}">
                    <a16:rowId xmlns:a16="http://schemas.microsoft.com/office/drawing/2014/main" xmlns="" val="10000"/>
                  </a:ext>
                </a:extLst>
              </a:tr>
              <a:tr h="34399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mn-lt"/>
                      </a:endParaRP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200" b="0" i="0" u="none" strike="noStrike" cap="none" normalizeH="0" baseline="0" dirty="0" smtClean="0">
                          <a:ln>
                            <a:noFill/>
                          </a:ln>
                          <a:solidFill>
                            <a:schemeClr val="tx1"/>
                          </a:solidFill>
                          <a:effectLst/>
                          <a:latin typeface="+mn-lt"/>
                        </a:rPr>
                        <a:t>2000-tal</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200" b="0" i="0" u="none" strike="noStrike" cap="none" normalizeH="0" baseline="0" dirty="0" smtClean="0">
                          <a:ln>
                            <a:noFill/>
                          </a:ln>
                          <a:solidFill>
                            <a:schemeClr val="tx1"/>
                          </a:solidFill>
                          <a:effectLst/>
                          <a:latin typeface="+mn-lt"/>
                        </a:rPr>
                        <a:t>1990-tal</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200" b="0" i="0" u="none" strike="noStrike" cap="none" normalizeH="0" baseline="0" dirty="0" smtClean="0">
                          <a:ln>
                            <a:noFill/>
                          </a:ln>
                          <a:solidFill>
                            <a:schemeClr val="tx1"/>
                          </a:solidFill>
                          <a:effectLst/>
                          <a:latin typeface="+mn-lt"/>
                        </a:rPr>
                        <a:t>2000-tal</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200" b="0" i="0" u="none" strike="noStrike" cap="none" normalizeH="0" baseline="0" dirty="0" smtClean="0">
                          <a:ln>
                            <a:noFill/>
                          </a:ln>
                          <a:solidFill>
                            <a:schemeClr val="tx1"/>
                          </a:solidFill>
                          <a:effectLst/>
                          <a:latin typeface="+mn-lt"/>
                        </a:rPr>
                        <a:t>1990-tal</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200" b="0" i="0" u="none" strike="noStrike" cap="none" normalizeH="0" baseline="0" dirty="0" smtClean="0">
                          <a:ln>
                            <a:noFill/>
                          </a:ln>
                          <a:solidFill>
                            <a:schemeClr val="tx1"/>
                          </a:solidFill>
                          <a:effectLst/>
                          <a:latin typeface="+mn-lt"/>
                        </a:rPr>
                        <a:t>2000-tal</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200" b="0" i="0" u="none" strike="noStrike" cap="none" normalizeH="0" baseline="0" dirty="0" smtClean="0">
                          <a:ln>
                            <a:noFill/>
                          </a:ln>
                          <a:solidFill>
                            <a:schemeClr val="tx1"/>
                          </a:solidFill>
                          <a:effectLst/>
                          <a:latin typeface="+mn-lt"/>
                        </a:rPr>
                        <a:t>1990-tal</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1"/>
                  </a:ext>
                </a:extLst>
              </a:tr>
              <a:tr h="34399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mn-lt"/>
                      </a:endParaRP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mn-lt"/>
                      </a:endParaRP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mn-lt"/>
                      </a:endParaRP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mn-lt"/>
                      </a:endParaRP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mn-lt"/>
                      </a:endParaRP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mn-lt"/>
                      </a:endParaRP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mn-lt"/>
                      </a:endParaRP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2"/>
                  </a:ext>
                </a:extLst>
              </a:tr>
              <a:tr h="4220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smtClean="0">
                          <a:ln>
                            <a:noFill/>
                          </a:ln>
                          <a:solidFill>
                            <a:schemeClr val="tx1"/>
                          </a:solidFill>
                          <a:effectLst/>
                          <a:latin typeface="+mn-lt"/>
                        </a:rPr>
                        <a:t>Bifall, %</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smtClean="0">
                          <a:ln>
                            <a:noFill/>
                          </a:ln>
                          <a:solidFill>
                            <a:srgbClr val="000000"/>
                          </a:solidFill>
                          <a:effectLst/>
                          <a:latin typeface="+mn-lt"/>
                          <a:cs typeface="Times New Roman" pitchFamily="18" charset="0"/>
                        </a:rPr>
                        <a:t>95</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smtClean="0">
                          <a:ln>
                            <a:noFill/>
                          </a:ln>
                          <a:solidFill>
                            <a:srgbClr val="000000"/>
                          </a:solidFill>
                          <a:effectLst/>
                          <a:latin typeface="+mn-lt"/>
                          <a:cs typeface="Times New Roman" pitchFamily="18" charset="0"/>
                        </a:rPr>
                        <a:t>98</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smtClean="0">
                          <a:ln>
                            <a:noFill/>
                          </a:ln>
                          <a:solidFill>
                            <a:srgbClr val="000000"/>
                          </a:solidFill>
                          <a:effectLst/>
                          <a:latin typeface="+mn-lt"/>
                          <a:cs typeface="Times New Roman" pitchFamily="18" charset="0"/>
                        </a:rPr>
                        <a:t>14</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59</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13</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smtClean="0">
                          <a:ln>
                            <a:noFill/>
                          </a:ln>
                          <a:solidFill>
                            <a:srgbClr val="000000"/>
                          </a:solidFill>
                          <a:effectLst/>
                          <a:latin typeface="+mn-lt"/>
                          <a:cs typeface="Times New Roman" pitchFamily="18" charset="0"/>
                        </a:rPr>
                        <a:t>42</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3"/>
                  </a:ext>
                </a:extLst>
              </a:tr>
              <a:tr h="443132">
                <a:tc>
                  <a:txBody>
                    <a:bodyPr/>
                    <a:lstStyle/>
                    <a:p>
                      <a:endParaRPr lang="sv-SE" dirty="0"/>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endParaRPr lang="sv-SE"/>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endParaRPr lang="sv-SE"/>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endParaRPr lang="sv-SE"/>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endParaRPr lang="sv-SE"/>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endParaRPr lang="sv-SE"/>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endParaRPr lang="sv-SE"/>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4"/>
                  </a:ext>
                </a:extLst>
              </a:tr>
              <a:tr h="3439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dirty="0" smtClean="0">
                          <a:ln>
                            <a:noFill/>
                          </a:ln>
                          <a:solidFill>
                            <a:schemeClr val="tx1"/>
                          </a:solidFill>
                          <a:effectLst/>
                          <a:latin typeface="+mn-lt"/>
                        </a:rPr>
                        <a:t>Belopp m</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2649</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4151</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smtClean="0">
                          <a:ln>
                            <a:noFill/>
                          </a:ln>
                          <a:solidFill>
                            <a:srgbClr val="000000"/>
                          </a:solidFill>
                          <a:effectLst/>
                          <a:latin typeface="+mn-lt"/>
                          <a:cs typeface="Times New Roman" pitchFamily="18" charset="0"/>
                        </a:rPr>
                        <a:t>943</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smtClean="0">
                          <a:ln>
                            <a:noFill/>
                          </a:ln>
                          <a:solidFill>
                            <a:srgbClr val="000000"/>
                          </a:solidFill>
                          <a:effectLst/>
                          <a:latin typeface="+mn-lt"/>
                          <a:cs typeface="Times New Roman" pitchFamily="18" charset="0"/>
                        </a:rPr>
                        <a:t>3003</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3889</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smtClean="0">
                          <a:ln>
                            <a:noFill/>
                          </a:ln>
                          <a:solidFill>
                            <a:srgbClr val="000000"/>
                          </a:solidFill>
                          <a:effectLst/>
                          <a:latin typeface="+mn-lt"/>
                          <a:cs typeface="Times New Roman" pitchFamily="18" charset="0"/>
                        </a:rPr>
                        <a:t>6766</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5"/>
                  </a:ext>
                </a:extLst>
              </a:tr>
              <a:tr h="3439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dirty="0" smtClean="0">
                          <a:ln>
                            <a:noFill/>
                          </a:ln>
                          <a:solidFill>
                            <a:schemeClr val="tx1"/>
                          </a:solidFill>
                          <a:effectLst/>
                          <a:latin typeface="+mn-lt"/>
                        </a:rPr>
                        <a:t>sd</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866</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1110</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830</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1523</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2330</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2081</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6"/>
                  </a:ext>
                </a:extLst>
              </a:tr>
              <a:tr h="343999">
                <a:tc>
                  <a:txBody>
                    <a:bodyPr/>
                    <a:lstStyle/>
                    <a:p>
                      <a:endParaRPr lang="sv-SE"/>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endParaRPr lang="sv-SE"/>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endParaRPr lang="sv-SE"/>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endParaRPr lang="sv-SE"/>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endParaRPr lang="sv-SE"/>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endParaRPr lang="sv-SE"/>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endParaRPr lang="sv-SE" dirty="0"/>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7"/>
                  </a:ext>
                </a:extLst>
              </a:tr>
              <a:tr h="4431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dirty="0" smtClean="0">
                          <a:ln>
                            <a:noFill/>
                          </a:ln>
                          <a:solidFill>
                            <a:schemeClr val="tx1"/>
                          </a:solidFill>
                          <a:effectLst/>
                          <a:latin typeface="+mn-lt"/>
                        </a:rPr>
                        <a:t>C.V.</a:t>
                      </a:r>
                    </a:p>
                  </a:txBody>
                  <a:tcPr marL="121920" marR="121920" marT="31652" marB="3165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32,69</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26,74</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88,02</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50,72</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59,91</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457200" algn="l"/>
                        </a:tabLst>
                      </a:pPr>
                      <a:r>
                        <a:rPr kumimoji="0" lang="sv-SE" sz="1200" b="0" i="0" u="none" strike="noStrike" cap="none" normalizeH="0" baseline="0" dirty="0" smtClean="0">
                          <a:ln>
                            <a:noFill/>
                          </a:ln>
                          <a:solidFill>
                            <a:srgbClr val="000000"/>
                          </a:solidFill>
                          <a:effectLst/>
                          <a:latin typeface="+mn-lt"/>
                          <a:cs typeface="Times New Roman" pitchFamily="18" charset="0"/>
                        </a:rPr>
                        <a:t>30,76</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152900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55576" y="1140897"/>
            <a:ext cx="6848475" cy="504056"/>
          </a:xfrm>
        </p:spPr>
        <p:txBody>
          <a:bodyPr/>
          <a:lstStyle/>
          <a:p>
            <a:r>
              <a:rPr lang="en-US" dirty="0" err="1" smtClean="0"/>
              <a:t>Vad</a:t>
            </a:r>
            <a:r>
              <a:rPr lang="en-US" dirty="0" smtClean="0"/>
              <a:t> </a:t>
            </a:r>
            <a:r>
              <a:rPr lang="en-US" dirty="0" err="1" smtClean="0"/>
              <a:t>förklarar</a:t>
            </a:r>
            <a:r>
              <a:rPr lang="en-US" dirty="0" smtClean="0"/>
              <a:t> </a:t>
            </a:r>
            <a:r>
              <a:rPr lang="en-US" dirty="0" err="1" smtClean="0"/>
              <a:t>skillnaderna</a:t>
            </a:r>
            <a:r>
              <a:rPr lang="en-US" dirty="0" smtClean="0"/>
              <a:t>?</a:t>
            </a:r>
            <a:endParaRPr lang="sv-SE" dirty="0"/>
          </a:p>
        </p:txBody>
      </p:sp>
      <p:sp>
        <p:nvSpPr>
          <p:cNvPr id="3" name="Platshållare för innehåll 2"/>
          <p:cNvSpPr>
            <a:spLocks noGrp="1"/>
          </p:cNvSpPr>
          <p:nvPr>
            <p:ph idx="1"/>
          </p:nvPr>
        </p:nvSpPr>
        <p:spPr>
          <a:xfrm>
            <a:off x="755576" y="1844823"/>
            <a:ext cx="6848475" cy="4306739"/>
          </a:xfrm>
        </p:spPr>
        <p:txBody>
          <a:bodyPr/>
          <a:lstStyle/>
          <a:p>
            <a:pPr algn="just">
              <a:lnSpc>
                <a:spcPct val="80000"/>
              </a:lnSpc>
              <a:buNone/>
            </a:pPr>
            <a:r>
              <a:rPr lang="sv-SE" dirty="0" err="1" smtClean="0"/>
              <a:t>Bl</a:t>
            </a:r>
            <a:r>
              <a:rPr lang="sv-SE" dirty="0" smtClean="0"/>
              <a:t> a:</a:t>
            </a:r>
            <a:endParaRPr lang="sv-SE" dirty="0"/>
          </a:p>
          <a:p>
            <a:pPr algn="just">
              <a:lnSpc>
                <a:spcPct val="80000"/>
              </a:lnSpc>
            </a:pPr>
            <a:r>
              <a:rPr lang="sv-SE" dirty="0"/>
              <a:t>Högre </a:t>
            </a:r>
            <a:r>
              <a:rPr lang="sv-SE" b="1" dirty="0"/>
              <a:t>skattekraft</a:t>
            </a:r>
            <a:r>
              <a:rPr lang="sv-SE" dirty="0"/>
              <a:t> samvarierar i något fall med ökad generositet</a:t>
            </a:r>
          </a:p>
          <a:p>
            <a:pPr algn="just">
              <a:lnSpc>
                <a:spcPct val="80000"/>
              </a:lnSpc>
            </a:pPr>
            <a:r>
              <a:rPr lang="sv-SE" dirty="0" smtClean="0"/>
              <a:t>Grad av </a:t>
            </a:r>
            <a:r>
              <a:rPr lang="sv-SE" b="1" dirty="0" smtClean="0"/>
              <a:t>hierarkisk struktur </a:t>
            </a:r>
            <a:r>
              <a:rPr lang="sv-SE" dirty="0" smtClean="0"/>
              <a:t>i organisationen – handläggare i platta organisationer mindre generösa</a:t>
            </a:r>
            <a:endParaRPr lang="sv-SE" dirty="0"/>
          </a:p>
          <a:p>
            <a:pPr algn="just">
              <a:lnSpc>
                <a:spcPct val="80000"/>
              </a:lnSpc>
            </a:pPr>
            <a:r>
              <a:rPr lang="sv-SE" dirty="0"/>
              <a:t>Högre </a:t>
            </a:r>
            <a:r>
              <a:rPr lang="sv-SE" b="1" dirty="0"/>
              <a:t>ärendebelastning</a:t>
            </a:r>
            <a:r>
              <a:rPr lang="sv-SE" dirty="0"/>
              <a:t> medför ökad generositet </a:t>
            </a:r>
            <a:endParaRPr lang="sv-SE" dirty="0" smtClean="0"/>
          </a:p>
          <a:p>
            <a:pPr algn="just">
              <a:lnSpc>
                <a:spcPct val="80000"/>
              </a:lnSpc>
            </a:pPr>
            <a:r>
              <a:rPr lang="sv-SE" dirty="0"/>
              <a:t>Längre erfarenhet av yrket samvarierar med mer restriktiva bedömningar</a:t>
            </a:r>
          </a:p>
          <a:p>
            <a:pPr algn="just">
              <a:lnSpc>
                <a:spcPct val="80000"/>
              </a:lnSpc>
            </a:pPr>
            <a:r>
              <a:rPr lang="sv-SE" dirty="0"/>
              <a:t>Förekomst av </a:t>
            </a:r>
            <a:r>
              <a:rPr lang="sv-SE" b="1" dirty="0"/>
              <a:t>underutnyttjande</a:t>
            </a:r>
            <a:r>
              <a:rPr lang="sv-SE" dirty="0"/>
              <a:t> = ökad generositet</a:t>
            </a:r>
          </a:p>
          <a:p>
            <a:pPr algn="just">
              <a:lnSpc>
                <a:spcPct val="80000"/>
              </a:lnSpc>
            </a:pPr>
            <a:r>
              <a:rPr lang="sv-SE" dirty="0"/>
              <a:t>Önskemål om </a:t>
            </a:r>
            <a:r>
              <a:rPr lang="sv-SE" b="1" dirty="0"/>
              <a:t>kontrollmöjligheter</a:t>
            </a:r>
            <a:r>
              <a:rPr lang="sv-SE" dirty="0"/>
              <a:t> = ökad restriktivitet </a:t>
            </a:r>
          </a:p>
          <a:p>
            <a:pPr algn="just">
              <a:lnSpc>
                <a:spcPct val="80000"/>
              </a:lnSpc>
            </a:pPr>
            <a:r>
              <a:rPr lang="sv-SE" dirty="0"/>
              <a:t>Till största delen är variationerna mellan enskilda handläggares beslut oförklarade</a:t>
            </a:r>
          </a:p>
          <a:p>
            <a:pPr algn="just">
              <a:lnSpc>
                <a:spcPct val="80000"/>
              </a:lnSpc>
            </a:pPr>
            <a:endParaRPr lang="sv-SE" dirty="0"/>
          </a:p>
          <a:p>
            <a:pPr algn="just">
              <a:lnSpc>
                <a:spcPct val="80000"/>
              </a:lnSpc>
            </a:pPr>
            <a:endParaRPr lang="sv-SE" dirty="0"/>
          </a:p>
          <a:p>
            <a:pPr marL="0" indent="0">
              <a:buNone/>
            </a:pPr>
            <a:endParaRPr lang="sv-SE" dirty="0" smtClean="0"/>
          </a:p>
          <a:p>
            <a:pPr marL="0" indent="0">
              <a:buNone/>
            </a:pPr>
            <a:endParaRPr lang="sv-SE" dirty="0" smtClean="0"/>
          </a:p>
          <a:p>
            <a:endParaRPr lang="sv-SE" dirty="0" smtClean="0"/>
          </a:p>
          <a:p>
            <a:pPr marL="0" indent="0">
              <a:buNone/>
            </a:pPr>
            <a:endParaRPr lang="sv-SE" dirty="0" smtClean="0"/>
          </a:p>
          <a:p>
            <a:endParaRPr lang="sv-SE"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14</a:t>
            </a:fld>
            <a:endParaRPr lang="sv-SE"/>
          </a:p>
        </p:txBody>
      </p:sp>
    </p:spTree>
    <p:extLst>
      <p:ext uri="{BB962C8B-B14F-4D97-AF65-F5344CB8AC3E}">
        <p14:creationId xmlns:p14="http://schemas.microsoft.com/office/powerpoint/2010/main" val="212652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55576" y="1556792"/>
            <a:ext cx="6848475" cy="792088"/>
          </a:xfrm>
        </p:spPr>
        <p:txBody>
          <a:bodyPr/>
          <a:lstStyle/>
          <a:p>
            <a:r>
              <a:rPr lang="sv-SE" dirty="0"/>
              <a:t>Exempel från </a:t>
            </a:r>
            <a:r>
              <a:rPr lang="sv-SE" dirty="0" smtClean="0"/>
              <a:t>en studie med faktiska data</a:t>
            </a:r>
            <a:endParaRPr lang="sv-SE" dirty="0"/>
          </a:p>
        </p:txBody>
      </p:sp>
      <p:sp>
        <p:nvSpPr>
          <p:cNvPr id="3" name="Platshållare för innehåll 2"/>
          <p:cNvSpPr>
            <a:spLocks noGrp="1"/>
          </p:cNvSpPr>
          <p:nvPr>
            <p:ph idx="1"/>
          </p:nvPr>
        </p:nvSpPr>
        <p:spPr>
          <a:xfrm>
            <a:off x="790575" y="2852936"/>
            <a:ext cx="6848475" cy="3168452"/>
          </a:xfrm>
        </p:spPr>
        <p:txBody>
          <a:bodyPr/>
          <a:lstStyle/>
          <a:p>
            <a:endParaRPr lang="sv-SE" dirty="0" smtClean="0"/>
          </a:p>
          <a:p>
            <a:pPr marL="0" indent="0">
              <a:buNone/>
            </a:pPr>
            <a:endParaRPr lang="sv-SE" dirty="0" smtClean="0"/>
          </a:p>
          <a:p>
            <a:endParaRPr lang="sv-SE" dirty="0" smtClean="0"/>
          </a:p>
          <a:p>
            <a:pPr marL="0" indent="0">
              <a:buNone/>
            </a:pPr>
            <a:endParaRPr lang="sv-SE" dirty="0" smtClean="0"/>
          </a:p>
          <a:p>
            <a:endParaRPr lang="sv-SE"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15</a:t>
            </a:fld>
            <a:endParaRPr lang="sv-SE"/>
          </a:p>
        </p:txBody>
      </p:sp>
      <p:sp>
        <p:nvSpPr>
          <p:cNvPr id="9" name="Platshållare för innehåll 2"/>
          <p:cNvSpPr txBox="1">
            <a:spLocks/>
          </p:cNvSpPr>
          <p:nvPr/>
        </p:nvSpPr>
        <p:spPr bwMode="auto">
          <a:xfrm>
            <a:off x="755576" y="2852936"/>
            <a:ext cx="6848475" cy="3298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lnSpc>
                <a:spcPts val="2900"/>
              </a:lnSpc>
              <a:spcBef>
                <a:spcPct val="20000"/>
              </a:spcBef>
              <a:spcAft>
                <a:spcPct val="0"/>
              </a:spcAft>
              <a:buChar char="•"/>
              <a:defRPr sz="2000">
                <a:solidFill>
                  <a:srgbClr val="002F5F"/>
                </a:solidFill>
                <a:latin typeface="+mn-lt"/>
                <a:ea typeface="+mn-ea"/>
                <a:cs typeface="+mn-cs"/>
              </a:defRPr>
            </a:lvl1pPr>
            <a:lvl2pPr marL="742950" indent="-285750" algn="l" rtl="0" fontAlgn="base">
              <a:spcBef>
                <a:spcPct val="20000"/>
              </a:spcBef>
              <a:spcAft>
                <a:spcPct val="0"/>
              </a:spcAft>
              <a:buChar char="–"/>
              <a:defRPr sz="2000">
                <a:solidFill>
                  <a:srgbClr val="002F5F"/>
                </a:solidFill>
                <a:latin typeface="Arial" charset="0"/>
              </a:defRPr>
            </a:lvl2pPr>
            <a:lvl3pPr marL="1143000" indent="-228600" algn="l" rtl="0" fontAlgn="base">
              <a:spcBef>
                <a:spcPct val="20000"/>
              </a:spcBef>
              <a:spcAft>
                <a:spcPct val="0"/>
              </a:spcAft>
              <a:buChar char="•"/>
              <a:defRPr sz="2000">
                <a:solidFill>
                  <a:srgbClr val="002F5F"/>
                </a:solidFill>
                <a:latin typeface="Arial" charset="0"/>
              </a:defRPr>
            </a:lvl3pPr>
            <a:lvl4pPr marL="1600200" indent="-228600" algn="l" rtl="0" fontAlgn="base">
              <a:spcBef>
                <a:spcPct val="20000"/>
              </a:spcBef>
              <a:spcAft>
                <a:spcPct val="0"/>
              </a:spcAft>
              <a:buChar char="–"/>
              <a:defRPr sz="2000">
                <a:solidFill>
                  <a:srgbClr val="002F5F"/>
                </a:solidFill>
                <a:latin typeface="Arial" charset="0"/>
              </a:defRPr>
            </a:lvl4pPr>
            <a:lvl5pPr marL="2057400" indent="-228600" algn="l" rtl="0" fontAlgn="base">
              <a:spcBef>
                <a:spcPct val="20000"/>
              </a:spcBef>
              <a:spcAft>
                <a:spcPct val="0"/>
              </a:spcAft>
              <a:buChar char="»"/>
              <a:defRPr sz="2000">
                <a:solidFill>
                  <a:srgbClr val="002F5F"/>
                </a:solidFill>
                <a:latin typeface="Arial" charset="0"/>
              </a:defRPr>
            </a:lvl5pPr>
            <a:lvl6pPr marL="2514600" indent="-228600" algn="l" rtl="0" fontAlgn="base">
              <a:spcBef>
                <a:spcPct val="20000"/>
              </a:spcBef>
              <a:spcAft>
                <a:spcPct val="0"/>
              </a:spcAft>
              <a:buChar char="»"/>
              <a:defRPr sz="2000">
                <a:solidFill>
                  <a:srgbClr val="002F5F"/>
                </a:solidFill>
                <a:latin typeface="Arial" charset="0"/>
              </a:defRPr>
            </a:lvl6pPr>
            <a:lvl7pPr marL="2971800" indent="-228600" algn="l" rtl="0" fontAlgn="base">
              <a:spcBef>
                <a:spcPct val="20000"/>
              </a:spcBef>
              <a:spcAft>
                <a:spcPct val="0"/>
              </a:spcAft>
              <a:buChar char="»"/>
              <a:defRPr sz="2000">
                <a:solidFill>
                  <a:srgbClr val="002F5F"/>
                </a:solidFill>
                <a:latin typeface="Arial" charset="0"/>
              </a:defRPr>
            </a:lvl7pPr>
            <a:lvl8pPr marL="3429000" indent="-228600" algn="l" rtl="0" fontAlgn="base">
              <a:spcBef>
                <a:spcPct val="20000"/>
              </a:spcBef>
              <a:spcAft>
                <a:spcPct val="0"/>
              </a:spcAft>
              <a:buChar char="»"/>
              <a:defRPr sz="2000">
                <a:solidFill>
                  <a:srgbClr val="002F5F"/>
                </a:solidFill>
                <a:latin typeface="Arial" charset="0"/>
              </a:defRPr>
            </a:lvl8pPr>
            <a:lvl9pPr marL="3886200" indent="-228600" algn="l" rtl="0" fontAlgn="base">
              <a:spcBef>
                <a:spcPct val="20000"/>
              </a:spcBef>
              <a:spcAft>
                <a:spcPct val="0"/>
              </a:spcAft>
              <a:buChar char="»"/>
              <a:defRPr sz="2000">
                <a:solidFill>
                  <a:srgbClr val="002F5F"/>
                </a:solidFill>
                <a:latin typeface="Arial" charset="0"/>
              </a:defRPr>
            </a:lvl9pPr>
          </a:lstStyle>
          <a:p>
            <a:pPr marL="0" indent="0" algn="just">
              <a:lnSpc>
                <a:spcPct val="80000"/>
              </a:lnSpc>
              <a:buNone/>
            </a:pPr>
            <a:r>
              <a:rPr lang="sv-SE" dirty="0" smtClean="0"/>
              <a:t>Projektet </a:t>
            </a:r>
            <a:r>
              <a:rPr lang="sv-SE" dirty="0"/>
              <a:t>”Klientsortering i socialtjänsten” med fokus på (</a:t>
            </a:r>
            <a:r>
              <a:rPr lang="sv-SE" dirty="0" err="1"/>
              <a:t>bl</a:t>
            </a:r>
            <a:r>
              <a:rPr lang="sv-SE" dirty="0"/>
              <a:t> a):</a:t>
            </a:r>
          </a:p>
          <a:p>
            <a:pPr algn="just">
              <a:lnSpc>
                <a:spcPct val="80000"/>
              </a:lnSpc>
            </a:pPr>
            <a:r>
              <a:rPr lang="sv-SE" dirty="0" smtClean="0"/>
              <a:t>i </a:t>
            </a:r>
            <a:r>
              <a:rPr lang="sv-SE" dirty="0"/>
              <a:t>vilken utsträckning klienter selekteras till insatser/bistånd</a:t>
            </a:r>
          </a:p>
          <a:p>
            <a:pPr algn="just">
              <a:lnSpc>
                <a:spcPct val="80000"/>
              </a:lnSpc>
            </a:pPr>
            <a:r>
              <a:rPr lang="sv-SE" dirty="0"/>
              <a:t>vilka faktorer på </a:t>
            </a:r>
            <a:r>
              <a:rPr lang="sv-SE" u="sng" dirty="0"/>
              <a:t>klient-</a:t>
            </a:r>
            <a:r>
              <a:rPr lang="sv-SE" dirty="0"/>
              <a:t>/handläggarnivå som bidrar till att förklara selektion</a:t>
            </a:r>
          </a:p>
          <a:p>
            <a:pPr marL="0" indent="0" algn="just">
              <a:lnSpc>
                <a:spcPct val="80000"/>
              </a:lnSpc>
              <a:buNone/>
            </a:pPr>
            <a:endParaRPr lang="sv-SE" dirty="0"/>
          </a:p>
          <a:p>
            <a:pPr marL="0" indent="0" algn="just">
              <a:lnSpc>
                <a:spcPct val="80000"/>
              </a:lnSpc>
              <a:buNone/>
            </a:pPr>
            <a:r>
              <a:rPr lang="sv-SE" dirty="0"/>
              <a:t>Urval om ca 1200 klienter som under 1-2 månader aktualiserades/ansökte inom socialtjänstens barnavård, missbrukarvård eller för </a:t>
            </a:r>
            <a:r>
              <a:rPr lang="sv-SE" dirty="0" smtClean="0"/>
              <a:t>socialbidrag (n=450)</a:t>
            </a:r>
          </a:p>
          <a:p>
            <a:pPr marL="0" indent="0" algn="just">
              <a:lnSpc>
                <a:spcPct val="80000"/>
              </a:lnSpc>
              <a:buNone/>
            </a:pPr>
            <a:endParaRPr lang="sv-SE" dirty="0"/>
          </a:p>
        </p:txBody>
      </p:sp>
    </p:spTree>
    <p:extLst>
      <p:ext uri="{BB962C8B-B14F-4D97-AF65-F5344CB8AC3E}">
        <p14:creationId xmlns:p14="http://schemas.microsoft.com/office/powerpoint/2010/main" val="4167234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81200" y="1268760"/>
            <a:ext cx="6850800" cy="795600"/>
          </a:xfrm>
        </p:spPr>
        <p:txBody>
          <a:bodyPr>
            <a:normAutofit fontScale="90000"/>
          </a:bodyPr>
          <a:lstStyle/>
          <a:p>
            <a:r>
              <a:rPr lang="sv-SE" dirty="0" smtClean="0"/>
              <a:t>Ärendet vid utredningens initiering?</a:t>
            </a:r>
            <a:endParaRPr lang="sv-SE" dirty="0"/>
          </a:p>
        </p:txBody>
      </p:sp>
      <p:pic>
        <p:nvPicPr>
          <p:cNvPr id="8" name="Platshållare för innehåll 7"/>
          <p:cNvPicPr>
            <a:picLocks noGrp="1" noChangeAspect="1"/>
          </p:cNvPicPr>
          <p:nvPr>
            <p:ph idx="1"/>
          </p:nvPr>
        </p:nvPicPr>
        <p:blipFill>
          <a:blip r:embed="rId3"/>
          <a:stretch>
            <a:fillRect/>
          </a:stretch>
        </p:blipFill>
        <p:spPr>
          <a:xfrm>
            <a:off x="1403648" y="1916832"/>
            <a:ext cx="5112568" cy="3214687"/>
          </a:xfrm>
          <a:prstGeom prst="rect">
            <a:avLst/>
          </a:prstGeom>
        </p:spPr>
      </p:pic>
      <p:sp>
        <p:nvSpPr>
          <p:cNvPr id="9" name="Platshållare för sidfot 3"/>
          <p:cNvSpPr txBox="1">
            <a:spLocks/>
          </p:cNvSpPr>
          <p:nvPr/>
        </p:nvSpPr>
        <p:spPr>
          <a:xfrm>
            <a:off x="4716016" y="5229200"/>
            <a:ext cx="3049880" cy="259200"/>
          </a:xfrm>
          <a:prstGeom prst="rect">
            <a:avLst/>
          </a:prstGeom>
        </p:spPr>
        <p:txBody>
          <a:bodyPr vert="horz" lIns="91440" tIns="45720" rIns="91440" bIns="45720" rtlCol="0" anchor="t"/>
          <a:lstStyle>
            <a:defPPr>
              <a:defRPr lang="sv-SE"/>
            </a:defPPr>
            <a:lvl1pPr marL="0" algn="l" defTabSz="914400" rtl="0" eaLnBrk="1" latinLnBrk="0" hangingPunct="1">
              <a:defRPr sz="1200" kern="1200">
                <a:solidFill>
                  <a:srgbClr val="000000"/>
                </a:solidFill>
                <a:latin typeface="Verdana" pitchFamily="34" charset="0"/>
                <a:ea typeface="Verdana" pitchFamily="34" charset="0"/>
                <a:cs typeface="Verdan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000" dirty="0" smtClean="0"/>
              <a:t>Stranz &amp; Minas (kommande; </a:t>
            </a:r>
            <a:r>
              <a:rPr lang="sv-SE" sz="1000" u="sng" dirty="0" smtClean="0"/>
              <a:t>sprid ej</a:t>
            </a:r>
            <a:r>
              <a:rPr lang="sv-SE" sz="1000" dirty="0" smtClean="0"/>
              <a:t>)</a:t>
            </a:r>
            <a:endParaRPr lang="sv-SE" sz="1000" dirty="0"/>
          </a:p>
        </p:txBody>
      </p:sp>
    </p:spTree>
    <p:extLst>
      <p:ext uri="{BB962C8B-B14F-4D97-AF65-F5344CB8AC3E}">
        <p14:creationId xmlns:p14="http://schemas.microsoft.com/office/powerpoint/2010/main" val="1270946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81200" y="1268760"/>
            <a:ext cx="6850800" cy="795600"/>
          </a:xfrm>
        </p:spPr>
        <p:txBody>
          <a:bodyPr>
            <a:normAutofit fontScale="90000"/>
          </a:bodyPr>
          <a:lstStyle/>
          <a:p>
            <a:r>
              <a:rPr lang="sv-SE" dirty="0" smtClean="0"/>
              <a:t>Vilka problem har de biståndssökande?</a:t>
            </a:r>
            <a:endParaRPr lang="sv-SE" dirty="0"/>
          </a:p>
        </p:txBody>
      </p:sp>
      <p:sp>
        <p:nvSpPr>
          <p:cNvPr id="8" name="Platshållare för sidfot 3"/>
          <p:cNvSpPr txBox="1">
            <a:spLocks/>
          </p:cNvSpPr>
          <p:nvPr/>
        </p:nvSpPr>
        <p:spPr>
          <a:xfrm>
            <a:off x="4932040" y="5391648"/>
            <a:ext cx="3049880" cy="259200"/>
          </a:xfrm>
          <a:prstGeom prst="rect">
            <a:avLst/>
          </a:prstGeom>
        </p:spPr>
        <p:txBody>
          <a:bodyPr vert="horz" lIns="91440" tIns="45720" rIns="91440" bIns="45720" rtlCol="0" anchor="t"/>
          <a:lstStyle>
            <a:defPPr>
              <a:defRPr lang="sv-SE"/>
            </a:defPPr>
            <a:lvl1pPr marL="0" algn="l" defTabSz="914400" rtl="0" eaLnBrk="1" latinLnBrk="0" hangingPunct="1">
              <a:defRPr sz="1200" kern="1200">
                <a:solidFill>
                  <a:srgbClr val="000000"/>
                </a:solidFill>
                <a:latin typeface="Verdana" pitchFamily="34" charset="0"/>
                <a:ea typeface="Verdana" pitchFamily="34" charset="0"/>
                <a:cs typeface="Verdan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000" dirty="0" smtClean="0"/>
              <a:t>Stranz &amp; Minas (kommande; </a:t>
            </a:r>
            <a:r>
              <a:rPr lang="sv-SE" sz="1000" u="sng" dirty="0" smtClean="0"/>
              <a:t>sprid ej</a:t>
            </a:r>
            <a:r>
              <a:rPr lang="sv-SE" sz="1000" dirty="0" smtClean="0"/>
              <a:t>)</a:t>
            </a:r>
            <a:endParaRPr lang="sv-SE" sz="1000" dirty="0"/>
          </a:p>
        </p:txBody>
      </p:sp>
      <p:pic>
        <p:nvPicPr>
          <p:cNvPr id="5" name="Platshållare för innehåll 4"/>
          <p:cNvPicPr>
            <a:picLocks noGrp="1" noChangeAspect="1"/>
          </p:cNvPicPr>
          <p:nvPr>
            <p:ph idx="1"/>
          </p:nvPr>
        </p:nvPicPr>
        <p:blipFill>
          <a:blip r:embed="rId3"/>
          <a:stretch>
            <a:fillRect/>
          </a:stretch>
        </p:blipFill>
        <p:spPr>
          <a:xfrm>
            <a:off x="1403648" y="2132856"/>
            <a:ext cx="5472608" cy="3214687"/>
          </a:xfrm>
          <a:prstGeom prst="rect">
            <a:avLst/>
          </a:prstGeom>
        </p:spPr>
      </p:pic>
    </p:spTree>
    <p:extLst>
      <p:ext uri="{BB962C8B-B14F-4D97-AF65-F5344CB8AC3E}">
        <p14:creationId xmlns:p14="http://schemas.microsoft.com/office/powerpoint/2010/main" val="3069831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81200" y="1268760"/>
            <a:ext cx="6850800" cy="795600"/>
          </a:xfrm>
        </p:spPr>
        <p:txBody>
          <a:bodyPr>
            <a:normAutofit/>
          </a:bodyPr>
          <a:lstStyle/>
          <a:p>
            <a:r>
              <a:rPr lang="sv-SE" dirty="0" smtClean="0"/>
              <a:t>Utfall och remitteringar?</a:t>
            </a:r>
            <a:endParaRPr lang="sv-SE" dirty="0"/>
          </a:p>
        </p:txBody>
      </p:sp>
      <p:sp>
        <p:nvSpPr>
          <p:cNvPr id="8" name="Platshållare för sidfot 3"/>
          <p:cNvSpPr txBox="1">
            <a:spLocks/>
          </p:cNvSpPr>
          <p:nvPr/>
        </p:nvSpPr>
        <p:spPr>
          <a:xfrm>
            <a:off x="5148064" y="5391648"/>
            <a:ext cx="2833856" cy="259200"/>
          </a:xfrm>
          <a:prstGeom prst="rect">
            <a:avLst/>
          </a:prstGeom>
        </p:spPr>
        <p:txBody>
          <a:bodyPr vert="horz" lIns="91440" tIns="45720" rIns="91440" bIns="45720" rtlCol="0" anchor="t"/>
          <a:lstStyle>
            <a:defPPr>
              <a:defRPr lang="sv-SE"/>
            </a:defPPr>
            <a:lvl1pPr marL="0" algn="l" defTabSz="914400" rtl="0" eaLnBrk="1" latinLnBrk="0" hangingPunct="1">
              <a:defRPr sz="1200" kern="1200">
                <a:solidFill>
                  <a:srgbClr val="000000"/>
                </a:solidFill>
                <a:latin typeface="Verdana" pitchFamily="34" charset="0"/>
                <a:ea typeface="Verdana" pitchFamily="34" charset="0"/>
                <a:cs typeface="Verdan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000" dirty="0" smtClean="0"/>
              <a:t>Stranz &amp; Minas (kommande; </a:t>
            </a:r>
            <a:r>
              <a:rPr lang="sv-SE" sz="1000" u="sng" dirty="0" smtClean="0"/>
              <a:t>sprid ej</a:t>
            </a:r>
            <a:r>
              <a:rPr lang="sv-SE" sz="1000" dirty="0" smtClean="0"/>
              <a:t>)</a:t>
            </a:r>
            <a:endParaRPr lang="sv-SE" sz="1000" dirty="0"/>
          </a:p>
        </p:txBody>
      </p:sp>
      <p:pic>
        <p:nvPicPr>
          <p:cNvPr id="11" name="Platshållare för innehåll 10"/>
          <p:cNvPicPr>
            <a:picLocks noGrp="1" noChangeAspect="1"/>
          </p:cNvPicPr>
          <p:nvPr>
            <p:ph idx="1"/>
          </p:nvPr>
        </p:nvPicPr>
        <p:blipFill>
          <a:blip r:embed="rId3"/>
          <a:stretch>
            <a:fillRect/>
          </a:stretch>
        </p:blipFill>
        <p:spPr>
          <a:xfrm>
            <a:off x="1547664" y="2112440"/>
            <a:ext cx="5328592" cy="2777656"/>
          </a:xfrm>
          <a:prstGeom prst="rect">
            <a:avLst/>
          </a:prstGeom>
        </p:spPr>
      </p:pic>
    </p:spTree>
    <p:extLst>
      <p:ext uri="{BB962C8B-B14F-4D97-AF65-F5344CB8AC3E}">
        <p14:creationId xmlns:p14="http://schemas.microsoft.com/office/powerpoint/2010/main" val="34900675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90574" y="1412776"/>
            <a:ext cx="6848475" cy="795338"/>
          </a:xfrm>
        </p:spPr>
        <p:txBody>
          <a:bodyPr/>
          <a:lstStyle/>
          <a:p>
            <a:r>
              <a:rPr lang="sv-SE" dirty="0" smtClean="0"/>
              <a:t>Vad betingar bifall?</a:t>
            </a:r>
            <a:endParaRPr lang="sv-SE" dirty="0"/>
          </a:p>
        </p:txBody>
      </p:sp>
      <p:sp>
        <p:nvSpPr>
          <p:cNvPr id="3" name="Platshållare för innehåll 2"/>
          <p:cNvSpPr>
            <a:spLocks noGrp="1"/>
          </p:cNvSpPr>
          <p:nvPr>
            <p:ph idx="1"/>
          </p:nvPr>
        </p:nvSpPr>
        <p:spPr>
          <a:xfrm>
            <a:off x="790573" y="1988840"/>
            <a:ext cx="6848475" cy="4032448"/>
          </a:xfrm>
        </p:spPr>
        <p:txBody>
          <a:bodyPr/>
          <a:lstStyle/>
          <a:p>
            <a:r>
              <a:rPr lang="sv-SE" dirty="0" smtClean="0"/>
              <a:t>Kontroll för betydelsen av (</a:t>
            </a:r>
            <a:r>
              <a:rPr lang="sv-SE" dirty="0" err="1" smtClean="0"/>
              <a:t>ffa</a:t>
            </a:r>
            <a:r>
              <a:rPr lang="sv-SE" dirty="0" smtClean="0"/>
              <a:t>) klientfaktorer:</a:t>
            </a:r>
          </a:p>
          <a:p>
            <a:pPr marL="0" indent="0">
              <a:buNone/>
            </a:pPr>
            <a:r>
              <a:rPr lang="sv-SE" dirty="0"/>
              <a:t>	</a:t>
            </a:r>
            <a:r>
              <a:rPr lang="sv-SE" dirty="0" smtClean="0"/>
              <a:t>- kön, ålder, födelseland (svensk-	/utrikesfödd), hushållstyp, individuell 	problematik (missbruk, fysisk ohälsa, 	psykisk ohälsa, mm), AF/FK-registrerad, 	aktuell tidigare</a:t>
            </a:r>
          </a:p>
          <a:p>
            <a:r>
              <a:rPr lang="sv-SE" dirty="0" smtClean="0"/>
              <a:t>… men även några förhållanden som knyter an till socialarbetarna/professionen:</a:t>
            </a:r>
          </a:p>
          <a:p>
            <a:pPr marL="0" indent="0">
              <a:buNone/>
            </a:pPr>
            <a:r>
              <a:rPr lang="sv-SE" dirty="0"/>
              <a:t>	</a:t>
            </a:r>
            <a:r>
              <a:rPr lang="sv-SE" dirty="0" smtClean="0"/>
              <a:t>- kön, ålder, erfarenhetsgrad, 	standardiserad bedömning</a:t>
            </a:r>
            <a:endParaRPr lang="sv-SE"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19</a:t>
            </a:fld>
            <a:endParaRPr lang="sv-SE"/>
          </a:p>
        </p:txBody>
      </p:sp>
    </p:spTree>
    <p:extLst>
      <p:ext uri="{BB962C8B-B14F-4D97-AF65-F5344CB8AC3E}">
        <p14:creationId xmlns:p14="http://schemas.microsoft.com/office/powerpoint/2010/main" val="15052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Disposition</a:t>
            </a:r>
            <a:endParaRPr lang="sv-SE" dirty="0"/>
          </a:p>
        </p:txBody>
      </p:sp>
      <p:sp>
        <p:nvSpPr>
          <p:cNvPr id="3" name="Platshållare för innehåll 2"/>
          <p:cNvSpPr>
            <a:spLocks noGrp="1"/>
          </p:cNvSpPr>
          <p:nvPr>
            <p:ph idx="1"/>
          </p:nvPr>
        </p:nvSpPr>
        <p:spPr>
          <a:xfrm>
            <a:off x="790575" y="2564904"/>
            <a:ext cx="6848475" cy="2880320"/>
          </a:xfrm>
        </p:spPr>
        <p:txBody>
          <a:bodyPr/>
          <a:lstStyle/>
          <a:p>
            <a:r>
              <a:rPr lang="sv-SE" dirty="0" smtClean="0"/>
              <a:t>Introduktion – bedömningens ramverk</a:t>
            </a:r>
          </a:p>
          <a:p>
            <a:r>
              <a:rPr lang="sv-SE" dirty="0" smtClean="0"/>
              <a:t>Att mäta variationer i beslut om ekonomiskt bistånd:</a:t>
            </a:r>
          </a:p>
          <a:p>
            <a:pPr marL="0" indent="0">
              <a:buNone/>
            </a:pPr>
            <a:r>
              <a:rPr lang="sv-SE" dirty="0"/>
              <a:t>	</a:t>
            </a:r>
            <a:r>
              <a:rPr lang="sv-SE" dirty="0" smtClean="0"/>
              <a:t>- hur gör man?</a:t>
            </a:r>
          </a:p>
          <a:p>
            <a:pPr marL="0" indent="0">
              <a:buNone/>
            </a:pPr>
            <a:r>
              <a:rPr lang="sv-SE" dirty="0"/>
              <a:t>	</a:t>
            </a:r>
            <a:r>
              <a:rPr lang="sv-SE" dirty="0" smtClean="0"/>
              <a:t>- några resultat från forskningen</a:t>
            </a:r>
          </a:p>
          <a:p>
            <a:r>
              <a:rPr lang="sv-SE" dirty="0" smtClean="0"/>
              <a:t>Bedömningsvariationer – två empiriska exempel</a:t>
            </a:r>
          </a:p>
        </p:txBody>
      </p:sp>
      <p:sp>
        <p:nvSpPr>
          <p:cNvPr id="6" name="Platshållare för bildnummer 5"/>
          <p:cNvSpPr>
            <a:spLocks noGrp="1"/>
          </p:cNvSpPr>
          <p:nvPr>
            <p:ph type="sldNum" sz="quarter" idx="12"/>
          </p:nvPr>
        </p:nvSpPr>
        <p:spPr/>
        <p:txBody>
          <a:bodyPr/>
          <a:lstStyle/>
          <a:p>
            <a:fld id="{D3C32F36-1679-4205-A27B-D75E6F143A7F}" type="slidenum">
              <a:rPr lang="sv-SE" smtClean="0"/>
              <a:pPr/>
              <a:t>2</a:t>
            </a:fld>
            <a:endParaRPr lang="sv-SE"/>
          </a:p>
        </p:txBody>
      </p:sp>
    </p:spTree>
    <p:extLst>
      <p:ext uri="{BB962C8B-B14F-4D97-AF65-F5344CB8AC3E}">
        <p14:creationId xmlns:p14="http://schemas.microsoft.com/office/powerpoint/2010/main" val="1312110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bildnummer 5"/>
          <p:cNvSpPr>
            <a:spLocks noGrp="1"/>
          </p:cNvSpPr>
          <p:nvPr>
            <p:ph type="sldNum" sz="quarter" idx="12"/>
          </p:nvPr>
        </p:nvSpPr>
        <p:spPr/>
        <p:txBody>
          <a:bodyPr/>
          <a:lstStyle/>
          <a:p>
            <a:fld id="{D3C32F36-1679-4205-A27B-D75E6F143A7F}" type="slidenum">
              <a:rPr lang="sv-SE" smtClean="0"/>
              <a:pPr/>
              <a:t>20</a:t>
            </a:fld>
            <a:endParaRPr lang="sv-SE"/>
          </a:p>
        </p:txBody>
      </p:sp>
      <p:graphicFrame>
        <p:nvGraphicFramePr>
          <p:cNvPr id="9" name="Platshållare för innehåll 8"/>
          <p:cNvGraphicFramePr>
            <a:graphicFrameLocks noGrp="1"/>
          </p:cNvGraphicFramePr>
          <p:nvPr>
            <p:ph idx="1"/>
            <p:extLst>
              <p:ext uri="{D42A27DB-BD31-4B8C-83A1-F6EECF244321}">
                <p14:modId xmlns:p14="http://schemas.microsoft.com/office/powerpoint/2010/main" val="2358660229"/>
              </p:ext>
            </p:extLst>
          </p:nvPr>
        </p:nvGraphicFramePr>
        <p:xfrm>
          <a:off x="1259632" y="1628800"/>
          <a:ext cx="5829300" cy="4937760"/>
        </p:xfrm>
        <a:graphic>
          <a:graphicData uri="http://schemas.openxmlformats.org/drawingml/2006/table">
            <a:tbl>
              <a:tblPr firstRow="1" firstCol="1" bandRow="1"/>
              <a:tblGrid>
                <a:gridCol w="3579495">
                  <a:extLst>
                    <a:ext uri="{9D8B030D-6E8A-4147-A177-3AD203B41FA5}">
                      <a16:colId xmlns:a16="http://schemas.microsoft.com/office/drawing/2014/main" xmlns="" val="813000466"/>
                    </a:ext>
                  </a:extLst>
                </a:gridCol>
                <a:gridCol w="1124585">
                  <a:extLst>
                    <a:ext uri="{9D8B030D-6E8A-4147-A177-3AD203B41FA5}">
                      <a16:colId xmlns:a16="http://schemas.microsoft.com/office/drawing/2014/main" xmlns="" val="2534114959"/>
                    </a:ext>
                  </a:extLst>
                </a:gridCol>
                <a:gridCol w="1125220">
                  <a:extLst>
                    <a:ext uri="{9D8B030D-6E8A-4147-A177-3AD203B41FA5}">
                      <a16:colId xmlns:a16="http://schemas.microsoft.com/office/drawing/2014/main" xmlns="" val="3541255207"/>
                    </a:ext>
                  </a:extLst>
                </a:gridCol>
              </a:tblGrid>
              <a:tr h="0">
                <a:tc>
                  <a:txBody>
                    <a:bodyPr/>
                    <a:lstStyle/>
                    <a:p>
                      <a:pPr>
                        <a:spcBef>
                          <a:spcPts val="600"/>
                        </a:spcBef>
                        <a:spcAft>
                          <a:spcPts val="600"/>
                        </a:spcAft>
                      </a:pPr>
                      <a:r>
                        <a:rPr lang="sv-SE" sz="1200" b="1"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600"/>
                        </a:spcAft>
                      </a:pPr>
                      <a:r>
                        <a:rPr lang="sv-SE" sz="1200" b="1">
                          <a:effectLst/>
                          <a:latin typeface="Arial" panose="020B0604020202020204" pitchFamily="34" charset="0"/>
                          <a:ea typeface="Times New Roman" panose="02020603050405020304" pitchFamily="18" charset="0"/>
                          <a:cs typeface="Times New Roman" panose="02020603050405020304" pitchFamily="18" charset="0"/>
                        </a:rPr>
                        <a:t>RR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600"/>
                        </a:spcAft>
                      </a:pPr>
                      <a:r>
                        <a:rPr lang="sv-SE" sz="1200" b="1">
                          <a:effectLst/>
                          <a:latin typeface="Arial" panose="020B0604020202020204" pitchFamily="34" charset="0"/>
                          <a:ea typeface="Times New Roman" panose="02020603050405020304" pitchFamily="18" charset="0"/>
                          <a:cs typeface="Times New Roman" panose="02020603050405020304" pitchFamily="18" charset="0"/>
                        </a:rPr>
                        <a:t>CI (95%)</a:t>
                      </a:r>
                    </a:p>
                  </a:txBody>
                  <a:tcPr marL="68580" marR="68580" marT="0" marB="0">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19639572"/>
                  </a:ext>
                </a:extLst>
              </a:tr>
              <a:tr h="0">
                <a:tc>
                  <a:txBody>
                    <a:bodyPr/>
                    <a:lstStyle/>
                    <a:p>
                      <a:pPr>
                        <a:spcBef>
                          <a:spcPts val="600"/>
                        </a:spcBef>
                        <a:spcAft>
                          <a:spcPts val="600"/>
                        </a:spcAft>
                      </a:pPr>
                      <a:r>
                        <a:rPr lang="sv-SE" sz="1200" b="1" i="1" dirty="0">
                          <a:effectLst/>
                          <a:latin typeface="Arial" panose="020B0604020202020204" pitchFamily="34" charset="0"/>
                          <a:ea typeface="Times New Roman" panose="02020603050405020304" pitchFamily="18" charset="0"/>
                          <a:cs typeface="Times New Roman" panose="02020603050405020304" pitchFamily="18" charset="0"/>
                        </a:rPr>
                        <a:t>Klientfaktorer</a:t>
                      </a:r>
                      <a:endParaRPr lang="sv-SE" sz="1200" i="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Bef>
                          <a:spcPts val="600"/>
                        </a:spcBef>
                        <a:spcAft>
                          <a:spcPts val="600"/>
                        </a:spcAft>
                      </a:pPr>
                      <a:r>
                        <a:rPr lang="sv-SE" sz="1200" i="1" u="none" strike="noStrike">
                          <a:effectLst/>
                          <a:latin typeface="Arial" panose="020B0604020202020204" pitchFamily="34" charset="0"/>
                          <a:ea typeface="Times New Roman" panose="02020603050405020304" pitchFamily="18" charset="0"/>
                          <a:cs typeface="Times New Roman" panose="02020603050405020304" pitchFamily="18" charset="0"/>
                        </a:rPr>
                        <a:t> </a:t>
                      </a:r>
                      <a:endParaRPr lang="sv-SE" sz="1200" i="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Bef>
                          <a:spcPts val="600"/>
                        </a:spcBef>
                        <a:spcAft>
                          <a:spcPts val="600"/>
                        </a:spcAft>
                      </a:pPr>
                      <a:r>
                        <a:rPr lang="sv-SE" sz="1200" i="1" u="none" strike="noStrike">
                          <a:effectLst/>
                          <a:latin typeface="Arial" panose="020B0604020202020204" pitchFamily="34" charset="0"/>
                          <a:ea typeface="Times New Roman" panose="02020603050405020304" pitchFamily="18" charset="0"/>
                          <a:cs typeface="Times New Roman" panose="02020603050405020304" pitchFamily="18" charset="0"/>
                        </a:rPr>
                        <a:t> </a:t>
                      </a:r>
                      <a:endParaRPr lang="sv-SE" sz="1200" i="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737489665"/>
                  </a:ext>
                </a:extLst>
              </a:tr>
              <a:tr h="0">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Kön (ref. man)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1.204***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1.086-1.335</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743538163"/>
                  </a:ext>
                </a:extLst>
              </a:tr>
              <a:tr h="0">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Ålder </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0.999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0.996-1.002</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205073846"/>
                  </a:ext>
                </a:extLst>
              </a:tr>
              <a:tr h="0">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Födelseland (ref. Sverige)</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1.247***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1.106-1.407</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122155089"/>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175120598"/>
                  </a:ext>
                </a:extLst>
              </a:tr>
              <a:tr h="0">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Hushållstyp (ref. ensamstående utan barn)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957435871"/>
                  </a:ext>
                </a:extLst>
              </a:tr>
              <a:tr h="0">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Gift/sammanboende med barn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1.035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0.875-1.223</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4241822711"/>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Gift/sammanboende utan barn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0.717***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0.607-0.845</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029340357"/>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Ensamstående med barn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0.839*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0.722-0.975</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622469159"/>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4028213"/>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Problem</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689662242"/>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Alkohol/droger (ref. nej)</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1.006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0.866- 1.169</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865565165"/>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Psykisk ohälsa(ref. nej)</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1.117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0.957- 1.304</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226862898"/>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Fysisk ohälsa (ref. nej)</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1.063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0.953-1.186</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561110434"/>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Skulder (ref. nej)</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0.911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0.789-1.053</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450960450"/>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370479174"/>
                  </a:ext>
                </a:extLst>
              </a:tr>
              <a:tr h="0">
                <a:tc>
                  <a:txBody>
                    <a:bodyPr/>
                    <a:lstStyle/>
                    <a:p>
                      <a:pPr>
                        <a:spcBef>
                          <a:spcPts val="600"/>
                        </a:spcBef>
                        <a:spcAft>
                          <a:spcPts val="600"/>
                        </a:spcAft>
                      </a:pPr>
                      <a:r>
                        <a:rPr lang="da-DK" sz="1200" i="1">
                          <a:effectLst/>
                          <a:latin typeface="Arial" panose="020B0604020202020204" pitchFamily="34" charset="0"/>
                          <a:ea typeface="Times New Roman" panose="02020603050405020304" pitchFamily="18" charset="0"/>
                          <a:cs typeface="Times New Roman" panose="02020603050405020304" pitchFamily="18" charset="0"/>
                        </a:rPr>
                        <a:t>Registrerad hos AF/FK (ref. nej)</a:t>
                      </a:r>
                      <a:endParaRPr lang="sv-SE" sz="1200" i="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1.229**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1.080-1.397</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696012776"/>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084463519"/>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Tidigare aktuell för ekonomiskt bistånd (ref. ja)</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0.828**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0.735-0.934</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870764737"/>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66798042"/>
                  </a:ext>
                </a:extLst>
              </a:tr>
              <a:tr h="0">
                <a:tc>
                  <a:txBody>
                    <a:bodyPr/>
                    <a:lstStyle/>
                    <a:p>
                      <a:pPr>
                        <a:spcBef>
                          <a:spcPts val="600"/>
                        </a:spcBef>
                        <a:spcAft>
                          <a:spcPts val="600"/>
                        </a:spcAft>
                      </a:pPr>
                      <a:r>
                        <a:rPr lang="sv-SE" sz="1200" b="1" i="1">
                          <a:effectLst/>
                          <a:latin typeface="Arial" panose="020B0604020202020204" pitchFamily="34" charset="0"/>
                          <a:ea typeface="Times New Roman" panose="02020603050405020304" pitchFamily="18" charset="0"/>
                          <a:cs typeface="Times New Roman" panose="02020603050405020304" pitchFamily="18" charset="0"/>
                        </a:rPr>
                        <a:t>Socialarbetarfaktorer</a:t>
                      </a:r>
                      <a:endParaRPr lang="sv-SE" sz="1200" i="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3712094225"/>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Kön (ref. kvinna)</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0.872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0.690-1.102</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80568988"/>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Ålder </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1.008***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1.004-1.012</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238450028"/>
                  </a:ext>
                </a:extLst>
              </a:tr>
              <a:tr h="0">
                <a:tc>
                  <a:txBody>
                    <a:bodyPr/>
                    <a:lstStyle/>
                    <a:p>
                      <a:pPr>
                        <a:spcBef>
                          <a:spcPts val="600"/>
                        </a:spcBef>
                        <a:spcAft>
                          <a:spcPts val="600"/>
                        </a:spcAft>
                      </a:pPr>
                      <a:r>
                        <a:rPr lang="sv-SE" sz="1200" i="1" dirty="0" smtClean="0">
                          <a:effectLst/>
                          <a:latin typeface="Arial" panose="020B0604020202020204" pitchFamily="34" charset="0"/>
                          <a:ea typeface="Times New Roman" panose="02020603050405020304" pitchFamily="18" charset="0"/>
                          <a:cs typeface="Times New Roman" panose="02020603050405020304" pitchFamily="18" charset="0"/>
                        </a:rPr>
                        <a:t>Erfarenhet ekonomiskt bistånd/total erfarenhet</a:t>
                      </a:r>
                      <a:endParaRPr lang="sv-SE" sz="1200" i="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0.753**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0.635-0.894</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295380171"/>
                  </a:ext>
                </a:extLst>
              </a:tr>
              <a:tr h="0">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Standardiserad bedömning (ref. ingen instrumenterad bedömning)</a:t>
                      </a:r>
                    </a:p>
                  </a:txBody>
                  <a:tcPr marL="68580" marR="68580" marT="0" marB="0">
                    <a:lnL>
                      <a:noFill/>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spcBef>
                          <a:spcPts val="600"/>
                        </a:spcBef>
                        <a:spcAft>
                          <a:spcPts val="600"/>
                        </a:spcAft>
                      </a:pPr>
                      <a:r>
                        <a:rPr lang="sv-SE" sz="1200" i="1">
                          <a:effectLst/>
                          <a:latin typeface="Arial" panose="020B0604020202020204" pitchFamily="34" charset="0"/>
                          <a:ea typeface="Times New Roman" panose="02020603050405020304" pitchFamily="18" charset="0"/>
                          <a:cs typeface="Times New Roman" panose="02020603050405020304" pitchFamily="18" charset="0"/>
                        </a:rPr>
                        <a:t>1.030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spcBef>
                          <a:spcPts val="600"/>
                        </a:spcBef>
                        <a:spcAft>
                          <a:spcPts val="600"/>
                        </a:spcAft>
                      </a:pPr>
                      <a:r>
                        <a:rPr lang="sv-SE" sz="1200" i="1" dirty="0">
                          <a:effectLst/>
                          <a:latin typeface="Arial" panose="020B0604020202020204" pitchFamily="34" charset="0"/>
                          <a:ea typeface="Times New Roman" panose="02020603050405020304" pitchFamily="18" charset="0"/>
                          <a:cs typeface="Times New Roman" panose="02020603050405020304" pitchFamily="18" charset="0"/>
                        </a:rPr>
                        <a:t>0.758-1.399</a:t>
                      </a:r>
                    </a:p>
                  </a:txBody>
                  <a:tcPr marL="68580" marR="68580" marT="0" marB="0">
                    <a:lnL w="1270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3007166"/>
                  </a:ext>
                </a:extLst>
              </a:tr>
            </a:tbl>
          </a:graphicData>
        </a:graphic>
      </p:graphicFrame>
      <p:sp>
        <p:nvSpPr>
          <p:cNvPr id="10" name="Rectangle 1"/>
          <p:cNvSpPr>
            <a:spLocks noChangeArrowheads="1"/>
          </p:cNvSpPr>
          <p:nvPr/>
        </p:nvSpPr>
        <p:spPr bwMode="auto">
          <a:xfrm>
            <a:off x="1187624" y="1053763"/>
            <a:ext cx="585269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Relativa risker (RR) för att en biståndsansökan beviljas (multipel </a:t>
            </a:r>
            <a:r>
              <a:rPr kumimoji="0" lang="sv-SE" altLang="sv-SE" sz="1200" b="1"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Poisson</a:t>
            </a:r>
            <a:r>
              <a:rPr kumimoji="0" lang="sv-SE" altLang="sv-SE"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regression med klusterjusterade </a:t>
            </a:r>
            <a:r>
              <a:rPr kumimoji="0" lang="sv-SE" altLang="sv-SE" sz="1200" b="1"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standardfel</a:t>
            </a:r>
            <a:r>
              <a:rPr kumimoji="0" lang="sv-SE" altLang="sv-SE"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(n=423).</a:t>
            </a:r>
            <a:endParaRPr kumimoji="0" lang="sv-SE" altLang="sv-SE" sz="12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7799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55576" y="2132856"/>
            <a:ext cx="6848475" cy="3214688"/>
          </a:xfrm>
        </p:spPr>
        <p:txBody>
          <a:bodyPr/>
          <a:lstStyle/>
          <a:p>
            <a:pPr marL="0" indent="0">
              <a:buNone/>
            </a:pPr>
            <a:endParaRPr lang="sv-SE" dirty="0" smtClean="0"/>
          </a:p>
          <a:p>
            <a:pPr marL="0" indent="0">
              <a:buNone/>
            </a:pPr>
            <a:endParaRPr lang="sv-SE"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21</a:t>
            </a:fld>
            <a:endParaRPr lang="sv-SE"/>
          </a:p>
        </p:txBody>
      </p:sp>
      <p:sp>
        <p:nvSpPr>
          <p:cNvPr id="4" name="Rubrik 1"/>
          <p:cNvSpPr>
            <a:spLocks noGrp="1"/>
          </p:cNvSpPr>
          <p:nvPr>
            <p:ph type="title"/>
          </p:nvPr>
        </p:nvSpPr>
        <p:spPr>
          <a:xfrm>
            <a:off x="790574" y="1412776"/>
            <a:ext cx="6848475" cy="795338"/>
          </a:xfrm>
        </p:spPr>
        <p:txBody>
          <a:bodyPr/>
          <a:lstStyle/>
          <a:p>
            <a:r>
              <a:rPr lang="sv-SE" dirty="0" smtClean="0"/>
              <a:t>Källor</a:t>
            </a:r>
            <a:endParaRPr lang="sv-SE" dirty="0"/>
          </a:p>
        </p:txBody>
      </p:sp>
      <p:sp>
        <p:nvSpPr>
          <p:cNvPr id="5" name="Platshållare för innehåll 2"/>
          <p:cNvSpPr txBox="1">
            <a:spLocks/>
          </p:cNvSpPr>
          <p:nvPr/>
        </p:nvSpPr>
        <p:spPr bwMode="auto">
          <a:xfrm>
            <a:off x="790573" y="1988840"/>
            <a:ext cx="6848475"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lnSpc>
                <a:spcPts val="2900"/>
              </a:lnSpc>
              <a:spcBef>
                <a:spcPct val="20000"/>
              </a:spcBef>
              <a:spcAft>
                <a:spcPct val="0"/>
              </a:spcAft>
              <a:buChar char="•"/>
              <a:defRPr sz="2000">
                <a:solidFill>
                  <a:srgbClr val="002F5F"/>
                </a:solidFill>
                <a:latin typeface="+mn-lt"/>
                <a:ea typeface="+mn-ea"/>
                <a:cs typeface="+mn-cs"/>
              </a:defRPr>
            </a:lvl1pPr>
            <a:lvl2pPr marL="742950" indent="-285750" algn="l" rtl="0" fontAlgn="base">
              <a:spcBef>
                <a:spcPct val="20000"/>
              </a:spcBef>
              <a:spcAft>
                <a:spcPct val="0"/>
              </a:spcAft>
              <a:buChar char="–"/>
              <a:defRPr sz="2000">
                <a:solidFill>
                  <a:srgbClr val="002F5F"/>
                </a:solidFill>
                <a:latin typeface="Arial" charset="0"/>
              </a:defRPr>
            </a:lvl2pPr>
            <a:lvl3pPr marL="1143000" indent="-228600" algn="l" rtl="0" fontAlgn="base">
              <a:spcBef>
                <a:spcPct val="20000"/>
              </a:spcBef>
              <a:spcAft>
                <a:spcPct val="0"/>
              </a:spcAft>
              <a:buChar char="•"/>
              <a:defRPr sz="2000">
                <a:solidFill>
                  <a:srgbClr val="002F5F"/>
                </a:solidFill>
                <a:latin typeface="Arial" charset="0"/>
              </a:defRPr>
            </a:lvl3pPr>
            <a:lvl4pPr marL="1600200" indent="-228600" algn="l" rtl="0" fontAlgn="base">
              <a:spcBef>
                <a:spcPct val="20000"/>
              </a:spcBef>
              <a:spcAft>
                <a:spcPct val="0"/>
              </a:spcAft>
              <a:buChar char="–"/>
              <a:defRPr sz="2000">
                <a:solidFill>
                  <a:srgbClr val="002F5F"/>
                </a:solidFill>
                <a:latin typeface="Arial" charset="0"/>
              </a:defRPr>
            </a:lvl4pPr>
            <a:lvl5pPr marL="2057400" indent="-228600" algn="l" rtl="0" fontAlgn="base">
              <a:spcBef>
                <a:spcPct val="20000"/>
              </a:spcBef>
              <a:spcAft>
                <a:spcPct val="0"/>
              </a:spcAft>
              <a:buChar char="»"/>
              <a:defRPr sz="2000">
                <a:solidFill>
                  <a:srgbClr val="002F5F"/>
                </a:solidFill>
                <a:latin typeface="Arial" charset="0"/>
              </a:defRPr>
            </a:lvl5pPr>
            <a:lvl6pPr marL="2514600" indent="-228600" algn="l" rtl="0" fontAlgn="base">
              <a:spcBef>
                <a:spcPct val="20000"/>
              </a:spcBef>
              <a:spcAft>
                <a:spcPct val="0"/>
              </a:spcAft>
              <a:buChar char="»"/>
              <a:defRPr sz="2000">
                <a:solidFill>
                  <a:srgbClr val="002F5F"/>
                </a:solidFill>
                <a:latin typeface="Arial" charset="0"/>
              </a:defRPr>
            </a:lvl6pPr>
            <a:lvl7pPr marL="2971800" indent="-228600" algn="l" rtl="0" fontAlgn="base">
              <a:spcBef>
                <a:spcPct val="20000"/>
              </a:spcBef>
              <a:spcAft>
                <a:spcPct val="0"/>
              </a:spcAft>
              <a:buChar char="»"/>
              <a:defRPr sz="2000">
                <a:solidFill>
                  <a:srgbClr val="002F5F"/>
                </a:solidFill>
                <a:latin typeface="Arial" charset="0"/>
              </a:defRPr>
            </a:lvl7pPr>
            <a:lvl8pPr marL="3429000" indent="-228600" algn="l" rtl="0" fontAlgn="base">
              <a:spcBef>
                <a:spcPct val="20000"/>
              </a:spcBef>
              <a:spcAft>
                <a:spcPct val="0"/>
              </a:spcAft>
              <a:buChar char="»"/>
              <a:defRPr sz="2000">
                <a:solidFill>
                  <a:srgbClr val="002F5F"/>
                </a:solidFill>
                <a:latin typeface="Arial" charset="0"/>
              </a:defRPr>
            </a:lvl8pPr>
            <a:lvl9pPr marL="3886200" indent="-228600" algn="l" rtl="0" fontAlgn="base">
              <a:spcBef>
                <a:spcPct val="20000"/>
              </a:spcBef>
              <a:spcAft>
                <a:spcPct val="0"/>
              </a:spcAft>
              <a:buChar char="»"/>
              <a:defRPr sz="2000">
                <a:solidFill>
                  <a:srgbClr val="002F5F"/>
                </a:solidFill>
                <a:latin typeface="Arial" charset="0"/>
              </a:defRPr>
            </a:lvl9pPr>
          </a:lstStyle>
          <a:p>
            <a:r>
              <a:rPr lang="sv-SE" sz="1400" kern="0" dirty="0" smtClean="0"/>
              <a:t>Stranz, H. (2007). </a:t>
            </a:r>
            <a:r>
              <a:rPr lang="sv-SE" sz="1400" i="1" kern="0" dirty="0" smtClean="0"/>
              <a:t>Utrymme för variation – om prövning av socialbidrag</a:t>
            </a:r>
            <a:r>
              <a:rPr lang="sv-SE" sz="1400" kern="0" dirty="0" smtClean="0"/>
              <a:t> (diss.). Stockholm: Stockholms universitet, Institutionen för socialt arbete.</a:t>
            </a:r>
          </a:p>
          <a:p>
            <a:r>
              <a:rPr lang="sv-SE" sz="1400" kern="0" dirty="0" smtClean="0"/>
              <a:t>Stranz, H., Wiklund, S. &amp; Karlsson, P. (2016). </a:t>
            </a:r>
            <a:r>
              <a:rPr lang="sv-SE" sz="1400" kern="0" dirty="0" err="1" smtClean="0"/>
              <a:t>People</a:t>
            </a:r>
            <a:r>
              <a:rPr lang="sv-SE" sz="1400" kern="0" dirty="0" smtClean="0"/>
              <a:t> </a:t>
            </a:r>
            <a:r>
              <a:rPr lang="sv-SE" sz="1400" kern="0" dirty="0" err="1" smtClean="0"/>
              <a:t>processing</a:t>
            </a:r>
            <a:r>
              <a:rPr lang="sv-SE" sz="1400" kern="0" dirty="0" smtClean="0"/>
              <a:t> in Swedish personal social services. On the </a:t>
            </a:r>
            <a:r>
              <a:rPr lang="sv-SE" sz="1400" kern="0" dirty="0" err="1" smtClean="0"/>
              <a:t>individuals</a:t>
            </a:r>
            <a:r>
              <a:rPr lang="sv-SE" sz="1400" kern="0" dirty="0" smtClean="0"/>
              <a:t>, </a:t>
            </a:r>
            <a:r>
              <a:rPr lang="sv-SE" sz="1400" kern="0" dirty="0" err="1" smtClean="0"/>
              <a:t>their</a:t>
            </a:r>
            <a:r>
              <a:rPr lang="sv-SE" sz="1400" kern="0" dirty="0" smtClean="0"/>
              <a:t> </a:t>
            </a:r>
            <a:r>
              <a:rPr lang="sv-SE" sz="1400" kern="0" dirty="0" err="1" smtClean="0"/>
              <a:t>predicaments</a:t>
            </a:r>
            <a:r>
              <a:rPr lang="sv-SE" sz="1400" kern="0" dirty="0" smtClean="0"/>
              <a:t> and the </a:t>
            </a:r>
            <a:r>
              <a:rPr lang="sv-SE" sz="1400" kern="0" dirty="0" err="1" smtClean="0"/>
              <a:t>outcomes</a:t>
            </a:r>
            <a:r>
              <a:rPr lang="sv-SE" sz="1400" kern="0" dirty="0" smtClean="0"/>
              <a:t> </a:t>
            </a:r>
            <a:r>
              <a:rPr lang="sv-SE" sz="1400" kern="0" dirty="0" err="1" smtClean="0"/>
              <a:t>of</a:t>
            </a:r>
            <a:r>
              <a:rPr lang="sv-SE" sz="1400" kern="0" dirty="0" smtClean="0"/>
              <a:t> </a:t>
            </a:r>
            <a:r>
              <a:rPr lang="sv-SE" sz="1400" kern="0" dirty="0" err="1" smtClean="0"/>
              <a:t>organisational</a:t>
            </a:r>
            <a:r>
              <a:rPr lang="sv-SE" sz="1400" kern="0" dirty="0" smtClean="0"/>
              <a:t> screening. </a:t>
            </a:r>
            <a:r>
              <a:rPr lang="sv-SE" sz="1400" i="1" kern="0" dirty="0" smtClean="0"/>
              <a:t>Nordic Journal </a:t>
            </a:r>
            <a:r>
              <a:rPr lang="sv-SE" sz="1400" i="1" kern="0" dirty="0" err="1" smtClean="0"/>
              <a:t>of</a:t>
            </a:r>
            <a:r>
              <a:rPr lang="sv-SE" sz="1400" i="1" kern="0" dirty="0" smtClean="0"/>
              <a:t> Social </a:t>
            </a:r>
            <a:r>
              <a:rPr lang="sv-SE" sz="1400" i="1" kern="0" dirty="0" err="1" smtClean="0"/>
              <a:t>Work</a:t>
            </a:r>
            <a:r>
              <a:rPr lang="sv-SE" sz="1400" kern="0" dirty="0" smtClean="0"/>
              <a:t>, 6:3, 174-187. </a:t>
            </a:r>
          </a:p>
          <a:p>
            <a:r>
              <a:rPr lang="sv-SE" sz="1400" kern="0" dirty="0"/>
              <a:t>Stranz, H., </a:t>
            </a:r>
            <a:r>
              <a:rPr lang="sv-SE" sz="1400" kern="0" dirty="0" smtClean="0"/>
              <a:t>Karlsson</a:t>
            </a:r>
            <a:r>
              <a:rPr lang="sv-SE" sz="1400" kern="0" dirty="0"/>
              <a:t>, P. &amp; </a:t>
            </a:r>
            <a:r>
              <a:rPr lang="sv-SE" sz="1400" kern="0" dirty="0" smtClean="0"/>
              <a:t>Wiklund</a:t>
            </a:r>
            <a:r>
              <a:rPr lang="sv-SE" sz="1400" kern="0" dirty="0"/>
              <a:t>, S. </a:t>
            </a:r>
            <a:r>
              <a:rPr lang="sv-SE" sz="1400" kern="0" dirty="0" smtClean="0"/>
              <a:t>(</a:t>
            </a:r>
            <a:r>
              <a:rPr lang="sv-SE" sz="1400" kern="0" dirty="0"/>
              <a:t>2016</a:t>
            </a:r>
            <a:r>
              <a:rPr lang="sv-SE" sz="1400" kern="0" dirty="0" smtClean="0"/>
              <a:t>). The </a:t>
            </a:r>
            <a:r>
              <a:rPr lang="sv-SE" sz="1400" kern="0" dirty="0" err="1" smtClean="0"/>
              <a:t>wide-meshed</a:t>
            </a:r>
            <a:r>
              <a:rPr lang="sv-SE" sz="1400" kern="0" dirty="0" smtClean="0"/>
              <a:t> </a:t>
            </a:r>
            <a:r>
              <a:rPr lang="sv-SE" sz="1400" kern="0" dirty="0" err="1" smtClean="0"/>
              <a:t>safety</a:t>
            </a:r>
            <a:r>
              <a:rPr lang="sv-SE" sz="1400" kern="0" dirty="0" smtClean="0"/>
              <a:t> </a:t>
            </a:r>
            <a:r>
              <a:rPr lang="sv-SE" sz="1400" kern="0" dirty="0" err="1" smtClean="0"/>
              <a:t>net</a:t>
            </a:r>
            <a:r>
              <a:rPr lang="sv-SE" sz="1400" kern="0" dirty="0" smtClean="0"/>
              <a:t>. Decision-</a:t>
            </a:r>
            <a:r>
              <a:rPr lang="sv-SE" sz="1400" kern="0" dirty="0" err="1" smtClean="0"/>
              <a:t>maikng</a:t>
            </a:r>
            <a:r>
              <a:rPr lang="sv-SE" sz="1400" kern="0" dirty="0" smtClean="0"/>
              <a:t> on social </a:t>
            </a:r>
            <a:r>
              <a:rPr lang="sv-SE" sz="1400" kern="0" dirty="0" err="1" smtClean="0"/>
              <a:t>assistance</a:t>
            </a:r>
            <a:r>
              <a:rPr lang="sv-SE" sz="1400" kern="0" dirty="0" smtClean="0"/>
              <a:t> </a:t>
            </a:r>
            <a:r>
              <a:rPr lang="sv-SE" sz="1400" kern="0" dirty="0" err="1" smtClean="0"/>
              <a:t>eligibility</a:t>
            </a:r>
            <a:r>
              <a:rPr lang="sv-SE" sz="1400" kern="0" dirty="0" smtClean="0"/>
              <a:t> in Sweden. </a:t>
            </a:r>
            <a:r>
              <a:rPr lang="sv-SE" sz="1400" i="1" kern="0" dirty="0" err="1" smtClean="0"/>
              <a:t>European</a:t>
            </a:r>
            <a:r>
              <a:rPr lang="sv-SE" sz="1400" i="1" kern="0" dirty="0" smtClean="0"/>
              <a:t> Journal </a:t>
            </a:r>
            <a:r>
              <a:rPr lang="sv-SE" sz="1400" i="1" kern="0" dirty="0" err="1" smtClean="0"/>
              <a:t>of</a:t>
            </a:r>
            <a:r>
              <a:rPr lang="sv-SE" sz="1400" i="1" kern="0" dirty="0" smtClean="0"/>
              <a:t> Social </a:t>
            </a:r>
            <a:r>
              <a:rPr lang="sv-SE" sz="1400" i="1" kern="0" dirty="0" err="1" smtClean="0"/>
              <a:t>Work</a:t>
            </a:r>
            <a:r>
              <a:rPr lang="sv-SE" sz="1400" kern="0" dirty="0" smtClean="0"/>
              <a:t>, 20:5, 711-723.</a:t>
            </a:r>
            <a:endParaRPr lang="sv-SE" sz="1400" kern="0" dirty="0"/>
          </a:p>
        </p:txBody>
      </p:sp>
    </p:spTree>
    <p:extLst>
      <p:ext uri="{BB962C8B-B14F-4D97-AF65-F5344CB8AC3E}">
        <p14:creationId xmlns:p14="http://schemas.microsoft.com/office/powerpoint/2010/main" val="5544855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15539" y="2780928"/>
            <a:ext cx="6848475" cy="1152128"/>
          </a:xfrm>
        </p:spPr>
        <p:txBody>
          <a:bodyPr/>
          <a:lstStyle/>
          <a:p>
            <a:pPr marL="0" indent="0" algn="ctr">
              <a:buNone/>
            </a:pPr>
            <a:r>
              <a:rPr lang="sv-SE" sz="2800" b="1" dirty="0" smtClean="0"/>
              <a:t>Tack för uppmärksamheten!</a:t>
            </a:r>
            <a:endParaRPr lang="sv-SE" sz="2800" b="1"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22</a:t>
            </a:fld>
            <a:endParaRPr lang="sv-SE"/>
          </a:p>
        </p:txBody>
      </p:sp>
    </p:spTree>
    <p:extLst>
      <p:ext uri="{BB962C8B-B14F-4D97-AF65-F5344CB8AC3E}">
        <p14:creationId xmlns:p14="http://schemas.microsoft.com/office/powerpoint/2010/main" val="2593062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90574" y="1769566"/>
            <a:ext cx="6848475" cy="795338"/>
          </a:xfrm>
        </p:spPr>
        <p:txBody>
          <a:bodyPr/>
          <a:lstStyle/>
          <a:p>
            <a:r>
              <a:rPr lang="sv-SE" dirty="0" smtClean="0"/>
              <a:t>Något om ramarna</a:t>
            </a:r>
            <a:endParaRPr lang="sv-SE" dirty="0"/>
          </a:p>
        </p:txBody>
      </p:sp>
      <p:sp>
        <p:nvSpPr>
          <p:cNvPr id="3" name="Platshållare för innehåll 2"/>
          <p:cNvSpPr>
            <a:spLocks noGrp="1"/>
          </p:cNvSpPr>
          <p:nvPr>
            <p:ph idx="1"/>
          </p:nvPr>
        </p:nvSpPr>
        <p:spPr>
          <a:xfrm>
            <a:off x="790575" y="2564904"/>
            <a:ext cx="6848475" cy="3456484"/>
          </a:xfrm>
        </p:spPr>
        <p:txBody>
          <a:bodyPr/>
          <a:lstStyle/>
          <a:p>
            <a:r>
              <a:rPr lang="sv-SE" dirty="0"/>
              <a:t>Avsaknad av schematisk uppbyggnad – rätten/möjligheterna till </a:t>
            </a:r>
            <a:r>
              <a:rPr lang="sv-SE" dirty="0" smtClean="0"/>
              <a:t>ekonomiskt bistånd </a:t>
            </a:r>
            <a:r>
              <a:rPr lang="sv-SE" dirty="0"/>
              <a:t>avgörs av:</a:t>
            </a:r>
          </a:p>
          <a:p>
            <a:pPr marL="0" indent="0">
              <a:buNone/>
            </a:pPr>
            <a:endParaRPr lang="sv-SE" dirty="0"/>
          </a:p>
          <a:p>
            <a:pPr marL="1257300" lvl="2" indent="-457200">
              <a:buFont typeface="+mj-lt"/>
              <a:buAutoNum type="arabicPeriod"/>
            </a:pPr>
            <a:r>
              <a:rPr lang="sv-SE" dirty="0"/>
              <a:t>Den rättsliga regleringen</a:t>
            </a:r>
          </a:p>
          <a:p>
            <a:pPr marL="1257300" lvl="2" indent="-457200">
              <a:buFont typeface="+mj-lt"/>
              <a:buAutoNum type="arabicPeriod"/>
            </a:pPr>
            <a:r>
              <a:rPr lang="sv-SE" dirty="0"/>
              <a:t>Regler som </a:t>
            </a:r>
            <a:r>
              <a:rPr lang="sv-SE" i="1" dirty="0"/>
              <a:t>kompletterar</a:t>
            </a:r>
            <a:r>
              <a:rPr lang="sv-SE" dirty="0"/>
              <a:t> </a:t>
            </a:r>
            <a:r>
              <a:rPr lang="sv-SE" dirty="0" err="1"/>
              <a:t>SoL</a:t>
            </a:r>
            <a:endParaRPr lang="sv-SE" dirty="0"/>
          </a:p>
          <a:p>
            <a:pPr marL="1257300" lvl="2" indent="-457200">
              <a:buFont typeface="+mj-lt"/>
              <a:buAutoNum type="arabicPeriod"/>
            </a:pPr>
            <a:r>
              <a:rPr lang="sv-SE" dirty="0"/>
              <a:t>(a) kommuners och (b) handläggares tolkningar av (1) respektive (2)</a:t>
            </a:r>
          </a:p>
          <a:p>
            <a:endParaRPr lang="sv-SE" dirty="0" smtClean="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3</a:t>
            </a:fld>
            <a:endParaRPr lang="sv-SE"/>
          </a:p>
        </p:txBody>
      </p:sp>
    </p:spTree>
    <p:extLst>
      <p:ext uri="{BB962C8B-B14F-4D97-AF65-F5344CB8AC3E}">
        <p14:creationId xmlns:p14="http://schemas.microsoft.com/office/powerpoint/2010/main" val="1571261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55576" y="1412776"/>
            <a:ext cx="6848475" cy="648072"/>
          </a:xfrm>
        </p:spPr>
        <p:txBody>
          <a:bodyPr/>
          <a:lstStyle/>
          <a:p>
            <a:r>
              <a:rPr lang="sv-SE" dirty="0" smtClean="0"/>
              <a:t>Att mäta bedömningsvariationer</a:t>
            </a:r>
            <a:endParaRPr lang="sv-SE" dirty="0"/>
          </a:p>
        </p:txBody>
      </p:sp>
      <p:sp>
        <p:nvSpPr>
          <p:cNvPr id="3" name="Platshållare för innehåll 2"/>
          <p:cNvSpPr>
            <a:spLocks noGrp="1"/>
          </p:cNvSpPr>
          <p:nvPr>
            <p:ph idx="1"/>
          </p:nvPr>
        </p:nvSpPr>
        <p:spPr>
          <a:xfrm>
            <a:off x="790575" y="2420888"/>
            <a:ext cx="6848475" cy="3600500"/>
          </a:xfrm>
        </p:spPr>
        <p:txBody>
          <a:bodyPr/>
          <a:lstStyle/>
          <a:p>
            <a:pPr marL="0" indent="0">
              <a:buNone/>
            </a:pPr>
            <a:r>
              <a:rPr lang="sv-SE" dirty="0" smtClean="0"/>
              <a:t>Två möjliga tillvägagångssätt, vilka är förbundna med både för- och nackdelar:</a:t>
            </a:r>
          </a:p>
          <a:p>
            <a:pPr marL="0" indent="0">
              <a:buNone/>
            </a:pPr>
            <a:endParaRPr lang="sv-SE" dirty="0"/>
          </a:p>
          <a:p>
            <a:r>
              <a:rPr lang="sv-SE" dirty="0" smtClean="0"/>
              <a:t>Utfall </a:t>
            </a:r>
            <a:r>
              <a:rPr lang="sv-SE" dirty="0"/>
              <a:t>med avseende på </a:t>
            </a:r>
            <a:r>
              <a:rPr lang="sv-SE" i="1" dirty="0"/>
              <a:t>faktiska</a:t>
            </a:r>
            <a:r>
              <a:rPr lang="sv-SE" dirty="0"/>
              <a:t> </a:t>
            </a:r>
            <a:r>
              <a:rPr lang="sv-SE" dirty="0" smtClean="0"/>
              <a:t>ärenden</a:t>
            </a:r>
          </a:p>
          <a:p>
            <a:r>
              <a:rPr lang="sv-SE" dirty="0" smtClean="0"/>
              <a:t>Presentation av skriftliga </a:t>
            </a:r>
            <a:r>
              <a:rPr lang="sv-SE" i="1" dirty="0" smtClean="0"/>
              <a:t>typfall</a:t>
            </a:r>
            <a:r>
              <a:rPr lang="sv-SE" dirty="0" smtClean="0"/>
              <a:t>, vilka socialarbetare ombeds fatta beslut om</a:t>
            </a:r>
          </a:p>
          <a:p>
            <a:pPr marL="0" indent="0">
              <a:buNone/>
            </a:pPr>
            <a:endParaRPr lang="sv-SE"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4</a:t>
            </a:fld>
            <a:endParaRPr lang="sv-SE"/>
          </a:p>
        </p:txBody>
      </p:sp>
    </p:spTree>
    <p:extLst>
      <p:ext uri="{BB962C8B-B14F-4D97-AF65-F5344CB8AC3E}">
        <p14:creationId xmlns:p14="http://schemas.microsoft.com/office/powerpoint/2010/main" val="233790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90575" y="2492896"/>
            <a:ext cx="6848475" cy="3528492"/>
          </a:xfrm>
        </p:spPr>
        <p:txBody>
          <a:bodyPr/>
          <a:lstStyle/>
          <a:p>
            <a:r>
              <a:rPr lang="sv-SE" dirty="0" smtClean="0"/>
              <a:t>Data via register och/eller enkäter till socialarbetare (eller klienter)</a:t>
            </a:r>
          </a:p>
          <a:p>
            <a:pPr marL="0" indent="0">
              <a:buNone/>
            </a:pPr>
            <a:r>
              <a:rPr lang="sv-SE" dirty="0"/>
              <a:t>	</a:t>
            </a:r>
            <a:r>
              <a:rPr lang="sv-SE" dirty="0" smtClean="0"/>
              <a:t>+ fångar reella förhållanden</a:t>
            </a:r>
          </a:p>
          <a:p>
            <a:pPr marL="0" indent="0">
              <a:buNone/>
            </a:pPr>
            <a:r>
              <a:rPr lang="sv-SE" dirty="0"/>
              <a:t>	</a:t>
            </a:r>
            <a:r>
              <a:rPr lang="sv-SE" dirty="0" smtClean="0"/>
              <a:t>+ möjligt att studera sammansatta 		   förhållanden</a:t>
            </a:r>
          </a:p>
          <a:p>
            <a:pPr marL="0" indent="0">
              <a:buNone/>
            </a:pPr>
            <a:r>
              <a:rPr lang="sv-SE" dirty="0"/>
              <a:t>	</a:t>
            </a:r>
            <a:r>
              <a:rPr lang="sv-SE" dirty="0" smtClean="0"/>
              <a:t>- svårigheter </a:t>
            </a:r>
            <a:r>
              <a:rPr lang="sv-SE" dirty="0" err="1" smtClean="0"/>
              <a:t>vg</a:t>
            </a:r>
            <a:r>
              <a:rPr lang="sv-SE" dirty="0" smtClean="0"/>
              <a:t> relativa förhållanden</a:t>
            </a:r>
          </a:p>
          <a:p>
            <a:pPr marL="0" indent="0">
              <a:buNone/>
            </a:pPr>
            <a:r>
              <a:rPr lang="sv-SE" dirty="0"/>
              <a:t>	</a:t>
            </a:r>
            <a:r>
              <a:rPr lang="sv-SE" dirty="0" smtClean="0"/>
              <a:t>- kvalitet på registeruppgifter</a:t>
            </a:r>
            <a:endParaRPr lang="sv-SE"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5</a:t>
            </a:fld>
            <a:endParaRPr lang="sv-SE"/>
          </a:p>
        </p:txBody>
      </p:sp>
      <p:sp>
        <p:nvSpPr>
          <p:cNvPr id="4" name="Rubrik 3"/>
          <p:cNvSpPr>
            <a:spLocks noGrp="1"/>
          </p:cNvSpPr>
          <p:nvPr>
            <p:ph type="title"/>
          </p:nvPr>
        </p:nvSpPr>
        <p:spPr>
          <a:xfrm>
            <a:off x="755576" y="1700808"/>
            <a:ext cx="6848475" cy="576064"/>
          </a:xfrm>
        </p:spPr>
        <p:txBody>
          <a:bodyPr/>
          <a:lstStyle/>
          <a:p>
            <a:r>
              <a:rPr lang="sv-SE" dirty="0" smtClean="0"/>
              <a:t>Med stöd i faktiska ärenden</a:t>
            </a:r>
            <a:r>
              <a:rPr lang="sv-SE" dirty="0"/>
              <a:t/>
            </a:r>
            <a:br>
              <a:rPr lang="sv-SE" dirty="0"/>
            </a:br>
            <a:endParaRPr lang="sv-SE" dirty="0"/>
          </a:p>
        </p:txBody>
      </p:sp>
    </p:spTree>
    <p:extLst>
      <p:ext uri="{BB962C8B-B14F-4D97-AF65-F5344CB8AC3E}">
        <p14:creationId xmlns:p14="http://schemas.microsoft.com/office/powerpoint/2010/main" val="1503809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7584" y="1412776"/>
            <a:ext cx="6984776" cy="648072"/>
          </a:xfrm>
        </p:spPr>
        <p:txBody>
          <a:bodyPr/>
          <a:lstStyle/>
          <a:p>
            <a:r>
              <a:rPr lang="sv-SE" dirty="0"/>
              <a:t>Med stöd i </a:t>
            </a:r>
            <a:r>
              <a:rPr lang="sv-SE" dirty="0" smtClean="0"/>
              <a:t>skriftliga typfall/vinjetter</a:t>
            </a:r>
            <a:r>
              <a:rPr lang="sv-SE" dirty="0"/>
              <a:t/>
            </a:r>
            <a:br>
              <a:rPr lang="sv-SE" dirty="0"/>
            </a:br>
            <a:endParaRPr lang="sv-SE"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6</a:t>
            </a:fld>
            <a:endParaRPr lang="sv-SE"/>
          </a:p>
        </p:txBody>
      </p:sp>
      <p:sp>
        <p:nvSpPr>
          <p:cNvPr id="3" name="Platshållare för innehåll 2"/>
          <p:cNvSpPr>
            <a:spLocks noGrp="1"/>
          </p:cNvSpPr>
          <p:nvPr>
            <p:ph idx="1"/>
          </p:nvPr>
        </p:nvSpPr>
        <p:spPr>
          <a:xfrm>
            <a:off x="790575" y="2204864"/>
            <a:ext cx="6848475" cy="3816524"/>
          </a:xfrm>
        </p:spPr>
        <p:txBody>
          <a:bodyPr/>
          <a:lstStyle/>
          <a:p>
            <a:r>
              <a:rPr lang="sv-SE" dirty="0" smtClean="0"/>
              <a:t>Data via enkäter vars centrala del utgörs av fiktiva fallbeskrivningar</a:t>
            </a:r>
          </a:p>
          <a:p>
            <a:pPr marL="0" indent="0">
              <a:buNone/>
            </a:pPr>
            <a:r>
              <a:rPr lang="sv-SE" dirty="0"/>
              <a:t>	</a:t>
            </a:r>
            <a:r>
              <a:rPr lang="sv-SE" dirty="0" smtClean="0"/>
              <a:t>+ identiska uppgifter från samtliga 	   		    respondenter</a:t>
            </a:r>
          </a:p>
          <a:p>
            <a:pPr marL="0" indent="0">
              <a:buNone/>
            </a:pPr>
            <a:r>
              <a:rPr lang="sv-SE" dirty="0"/>
              <a:t>	</a:t>
            </a:r>
            <a:r>
              <a:rPr lang="sv-SE" dirty="0" smtClean="0"/>
              <a:t>+ möjlighet att studera relativa förhållanden</a:t>
            </a:r>
          </a:p>
          <a:p>
            <a:pPr marL="0" indent="0">
              <a:buNone/>
            </a:pPr>
            <a:r>
              <a:rPr lang="sv-SE" dirty="0"/>
              <a:t>	</a:t>
            </a:r>
            <a:r>
              <a:rPr lang="sv-SE" dirty="0" smtClean="0"/>
              <a:t>- konstruerad situation</a:t>
            </a:r>
          </a:p>
          <a:p>
            <a:pPr marL="0" indent="0">
              <a:buNone/>
            </a:pPr>
            <a:r>
              <a:rPr lang="sv-SE" dirty="0"/>
              <a:t>	</a:t>
            </a:r>
            <a:r>
              <a:rPr lang="sv-SE" dirty="0" smtClean="0"/>
              <a:t>- begränsningar i antalet uppgifter som kan 	  speglas</a:t>
            </a:r>
            <a:endParaRPr lang="sv-SE" dirty="0"/>
          </a:p>
        </p:txBody>
      </p:sp>
    </p:spTree>
    <p:extLst>
      <p:ext uri="{BB962C8B-B14F-4D97-AF65-F5344CB8AC3E}">
        <p14:creationId xmlns:p14="http://schemas.microsoft.com/office/powerpoint/2010/main" val="4282481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bildnummer 5"/>
          <p:cNvSpPr>
            <a:spLocks noGrp="1"/>
          </p:cNvSpPr>
          <p:nvPr>
            <p:ph type="sldNum" sz="quarter" idx="12"/>
          </p:nvPr>
        </p:nvSpPr>
        <p:spPr/>
        <p:txBody>
          <a:bodyPr/>
          <a:lstStyle/>
          <a:p>
            <a:fld id="{D3C32F36-1679-4205-A27B-D75E6F143A7F}" type="slidenum">
              <a:rPr lang="sv-SE" smtClean="0"/>
              <a:pPr/>
              <a:t>7</a:t>
            </a:fld>
            <a:endParaRPr lang="sv-SE"/>
          </a:p>
        </p:txBody>
      </p:sp>
      <p:sp>
        <p:nvSpPr>
          <p:cNvPr id="3" name="Platshållare för innehåll 2"/>
          <p:cNvSpPr>
            <a:spLocks noGrp="1"/>
          </p:cNvSpPr>
          <p:nvPr>
            <p:ph idx="1"/>
          </p:nvPr>
        </p:nvSpPr>
        <p:spPr>
          <a:xfrm>
            <a:off x="755576" y="1844824"/>
            <a:ext cx="6848475" cy="3744416"/>
          </a:xfrm>
        </p:spPr>
        <p:txBody>
          <a:bodyPr/>
          <a:lstStyle/>
          <a:p>
            <a:pPr>
              <a:lnSpc>
                <a:spcPct val="80000"/>
              </a:lnSpc>
              <a:buFontTx/>
              <a:buNone/>
            </a:pPr>
            <a:r>
              <a:rPr lang="sv-SE" sz="1600" b="1" dirty="0">
                <a:latin typeface="Garamond" pitchFamily="18" charset="0"/>
              </a:rPr>
              <a:t>Fall 1</a:t>
            </a:r>
            <a:endParaRPr lang="sv-SE" sz="1600" dirty="0">
              <a:latin typeface="Garamond" pitchFamily="18" charset="0"/>
            </a:endParaRPr>
          </a:p>
          <a:p>
            <a:pPr>
              <a:lnSpc>
                <a:spcPct val="80000"/>
              </a:lnSpc>
              <a:buFontTx/>
              <a:buNone/>
            </a:pPr>
            <a:r>
              <a:rPr lang="sv-SE" sz="1600" dirty="0">
                <a:latin typeface="Garamond" pitchFamily="18" charset="0"/>
              </a:rPr>
              <a:t>A är 27 år. Hon har nyligen separerat och har vårdnaden om de två barnen, fyra år respektive nio månader gamla. Än så länge får hon inget underhållsbidrag från barnens far. Före det yngsta barnets födelse studerade hon och arbetade deltid. Det äldsta barnet har plats inom den kommunala barnomsorgen, det yngsta barnet står i kö för barnomsorgsplats. A är alltså hemma med det yngsta barnet. Hon ansöker om försörjningsstöd samt hyra.</a:t>
            </a:r>
          </a:p>
          <a:p>
            <a:pPr>
              <a:lnSpc>
                <a:spcPct val="80000"/>
              </a:lnSpc>
              <a:buFontTx/>
              <a:buNone/>
            </a:pPr>
            <a:endParaRPr lang="sv-SE" sz="1600" b="1" dirty="0">
              <a:latin typeface="Garamond" pitchFamily="18" charset="0"/>
            </a:endParaRPr>
          </a:p>
          <a:p>
            <a:pPr>
              <a:lnSpc>
                <a:spcPct val="80000"/>
              </a:lnSpc>
              <a:buFontTx/>
              <a:buNone/>
            </a:pPr>
            <a:r>
              <a:rPr lang="sv-SE" sz="1600" b="1" u="sng" dirty="0">
                <a:latin typeface="Garamond" pitchFamily="18" charset="0"/>
              </a:rPr>
              <a:t>Inkomster netto: </a:t>
            </a:r>
            <a:endParaRPr lang="sv-SE" sz="1600" u="sng" dirty="0">
              <a:latin typeface="Garamond" pitchFamily="18" charset="0"/>
            </a:endParaRPr>
          </a:p>
          <a:p>
            <a:pPr>
              <a:lnSpc>
                <a:spcPct val="80000"/>
              </a:lnSpc>
              <a:buFontTx/>
              <a:buNone/>
            </a:pPr>
            <a:r>
              <a:rPr lang="sv-SE" sz="1600" dirty="0">
                <a:latin typeface="Garamond" pitchFamily="18" charset="0"/>
              </a:rPr>
              <a:t>Föräldrapenning 4100 kronor/månad </a:t>
            </a:r>
          </a:p>
          <a:p>
            <a:pPr>
              <a:lnSpc>
                <a:spcPct val="80000"/>
              </a:lnSpc>
              <a:buFontTx/>
              <a:buNone/>
            </a:pPr>
            <a:r>
              <a:rPr lang="sv-SE" sz="1600" dirty="0">
                <a:latin typeface="Garamond" pitchFamily="18" charset="0"/>
              </a:rPr>
              <a:t>Bostadsbidrag: 3100 kronor/månad </a:t>
            </a:r>
          </a:p>
          <a:p>
            <a:pPr>
              <a:lnSpc>
                <a:spcPct val="80000"/>
              </a:lnSpc>
              <a:buFontTx/>
              <a:buNone/>
            </a:pPr>
            <a:r>
              <a:rPr lang="sv-SE" sz="1600" dirty="0">
                <a:latin typeface="Garamond" pitchFamily="18" charset="0"/>
              </a:rPr>
              <a:t>Barnbidrag: 950 kronor/månad och barn</a:t>
            </a:r>
          </a:p>
          <a:p>
            <a:pPr>
              <a:lnSpc>
                <a:spcPct val="80000"/>
              </a:lnSpc>
              <a:buFontTx/>
              <a:buNone/>
            </a:pPr>
            <a:r>
              <a:rPr lang="sv-SE" sz="1600" dirty="0">
                <a:latin typeface="Garamond" pitchFamily="18" charset="0"/>
              </a:rPr>
              <a:t>Underhållsstöd: 0 kronor/månad</a:t>
            </a:r>
          </a:p>
          <a:p>
            <a:pPr>
              <a:lnSpc>
                <a:spcPct val="80000"/>
              </a:lnSpc>
              <a:buFontTx/>
              <a:buNone/>
            </a:pPr>
            <a:r>
              <a:rPr lang="sv-SE" sz="1600" b="1" u="sng" dirty="0" smtClean="0">
                <a:latin typeface="Garamond" pitchFamily="18" charset="0"/>
              </a:rPr>
              <a:t>Utgifter</a:t>
            </a:r>
            <a:r>
              <a:rPr lang="sv-SE" sz="1600" b="1" u="sng" dirty="0">
                <a:latin typeface="Garamond" pitchFamily="18" charset="0"/>
              </a:rPr>
              <a:t>:</a:t>
            </a:r>
            <a:endParaRPr lang="sv-SE" sz="1600" u="sng" dirty="0">
              <a:latin typeface="Garamond" pitchFamily="18" charset="0"/>
            </a:endParaRPr>
          </a:p>
          <a:p>
            <a:pPr>
              <a:lnSpc>
                <a:spcPct val="80000"/>
              </a:lnSpc>
              <a:buFontTx/>
              <a:buNone/>
            </a:pPr>
            <a:r>
              <a:rPr lang="sv-SE" sz="1600" dirty="0">
                <a:latin typeface="Garamond" pitchFamily="18" charset="0"/>
              </a:rPr>
              <a:t>Hyra 5200 kronor/månad</a:t>
            </a:r>
          </a:p>
          <a:p>
            <a:pPr>
              <a:lnSpc>
                <a:spcPct val="80000"/>
              </a:lnSpc>
              <a:buFontTx/>
              <a:buNone/>
            </a:pPr>
            <a:r>
              <a:rPr lang="sv-SE" sz="1600" dirty="0">
                <a:latin typeface="Garamond" pitchFamily="18" charset="0"/>
              </a:rPr>
              <a:t>Barnomsorgsavgift 180 kronor/månad</a:t>
            </a:r>
          </a:p>
          <a:p>
            <a:pPr marL="0" indent="0">
              <a:buNone/>
            </a:pPr>
            <a:endParaRPr lang="sv-SE" dirty="0" smtClean="0"/>
          </a:p>
        </p:txBody>
      </p:sp>
      <p:sp>
        <p:nvSpPr>
          <p:cNvPr id="12" name="Rubrik 1"/>
          <p:cNvSpPr>
            <a:spLocks noGrp="1"/>
          </p:cNvSpPr>
          <p:nvPr>
            <p:ph type="title"/>
          </p:nvPr>
        </p:nvSpPr>
        <p:spPr>
          <a:xfrm>
            <a:off x="755577" y="1124744"/>
            <a:ext cx="6696744" cy="795338"/>
          </a:xfrm>
        </p:spPr>
        <p:txBody>
          <a:bodyPr/>
          <a:lstStyle/>
          <a:p>
            <a:r>
              <a:rPr lang="sv-SE" dirty="0" smtClean="0"/>
              <a:t>Vinjettexempel</a:t>
            </a:r>
            <a:endParaRPr lang="sv-SE" dirty="0"/>
          </a:p>
        </p:txBody>
      </p:sp>
    </p:spTree>
    <p:extLst>
      <p:ext uri="{BB962C8B-B14F-4D97-AF65-F5344CB8AC3E}">
        <p14:creationId xmlns:p14="http://schemas.microsoft.com/office/powerpoint/2010/main" val="1424743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a:bodyPr>
          <a:lstStyle/>
          <a:p>
            <a:r>
              <a:rPr lang="sv-SE" sz="2400" dirty="0">
                <a:solidFill>
                  <a:srgbClr val="002060"/>
                </a:solidFill>
              </a:rPr>
              <a:t>Frågor som följer på beskrivningen</a:t>
            </a:r>
          </a:p>
        </p:txBody>
      </p:sp>
      <p:sp>
        <p:nvSpPr>
          <p:cNvPr id="100355" name="Rectangle 3"/>
          <p:cNvSpPr>
            <a:spLocks noGrp="1" noChangeArrowheads="1"/>
          </p:cNvSpPr>
          <p:nvPr>
            <p:ph type="body" idx="1"/>
          </p:nvPr>
        </p:nvSpPr>
        <p:spPr>
          <a:xfrm>
            <a:off x="755576" y="2564904"/>
            <a:ext cx="6848475" cy="3214688"/>
          </a:xfrm>
        </p:spPr>
        <p:txBody>
          <a:bodyPr/>
          <a:lstStyle/>
          <a:p>
            <a:pPr>
              <a:lnSpc>
                <a:spcPct val="80000"/>
              </a:lnSpc>
              <a:buFontTx/>
              <a:buNone/>
            </a:pPr>
            <a:endParaRPr lang="sv-SE" dirty="0" smtClean="0">
              <a:solidFill>
                <a:srgbClr val="002060"/>
              </a:solidFill>
            </a:endParaRPr>
          </a:p>
          <a:p>
            <a:pPr>
              <a:buFontTx/>
              <a:buNone/>
            </a:pPr>
            <a:r>
              <a:rPr lang="sv-SE" dirty="0" smtClean="0"/>
              <a:t>1</a:t>
            </a:r>
            <a:r>
              <a:rPr lang="sv-SE" dirty="0"/>
              <a:t>. bifall/avslag? Vid bifall – hur stor summa?</a:t>
            </a:r>
          </a:p>
          <a:p>
            <a:pPr>
              <a:buFontTx/>
              <a:buNone/>
            </a:pPr>
            <a:r>
              <a:rPr lang="sv-SE" dirty="0" smtClean="0"/>
              <a:t>2</a:t>
            </a:r>
            <a:r>
              <a:rPr lang="sv-SE" dirty="0"/>
              <a:t>. förutsättningar knutna till beslutet – villkor vid bifall, skäl till avslag</a:t>
            </a:r>
          </a:p>
          <a:p>
            <a:pPr>
              <a:buFontTx/>
              <a:buNone/>
            </a:pPr>
            <a:r>
              <a:rPr lang="sv-SE" dirty="0" smtClean="0"/>
              <a:t>3</a:t>
            </a:r>
            <a:r>
              <a:rPr lang="sv-SE" dirty="0"/>
              <a:t>. grad av delegation vid beslut</a:t>
            </a:r>
          </a:p>
          <a:p>
            <a:pPr>
              <a:buFontTx/>
              <a:buNone/>
            </a:pPr>
            <a:r>
              <a:rPr lang="sv-SE" dirty="0" smtClean="0"/>
              <a:t>4</a:t>
            </a:r>
            <a:r>
              <a:rPr lang="sv-SE" dirty="0"/>
              <a:t>. tänkbart alternativt beslut</a:t>
            </a:r>
          </a:p>
        </p:txBody>
      </p:sp>
    </p:spTree>
    <p:extLst>
      <p:ext uri="{BB962C8B-B14F-4D97-AF65-F5344CB8AC3E}">
        <p14:creationId xmlns:p14="http://schemas.microsoft.com/office/powerpoint/2010/main" val="35760053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90575" y="1988840"/>
            <a:ext cx="6848475" cy="4104456"/>
          </a:xfrm>
        </p:spPr>
        <p:txBody>
          <a:bodyPr/>
          <a:lstStyle/>
          <a:p>
            <a:r>
              <a:rPr lang="sv-SE" dirty="0" smtClean="0"/>
              <a:t>Såväl vinjettbaserade studier som faktiska indikerar betydande variationer</a:t>
            </a:r>
          </a:p>
          <a:p>
            <a:r>
              <a:rPr lang="sv-SE" dirty="0" smtClean="0"/>
              <a:t>Betydelsefulla faktorer på kommunal/organisatorisk nivå:</a:t>
            </a:r>
          </a:p>
          <a:p>
            <a:pPr marL="0" indent="0">
              <a:buNone/>
            </a:pPr>
            <a:r>
              <a:rPr lang="sv-SE" dirty="0"/>
              <a:t>	</a:t>
            </a:r>
            <a:r>
              <a:rPr lang="sv-SE" dirty="0" smtClean="0"/>
              <a:t>kommunstorlek</a:t>
            </a:r>
          </a:p>
          <a:p>
            <a:pPr marL="0" indent="0">
              <a:buNone/>
            </a:pPr>
            <a:r>
              <a:rPr lang="sv-SE" dirty="0"/>
              <a:t>	</a:t>
            </a:r>
            <a:r>
              <a:rPr lang="sv-SE" dirty="0" smtClean="0"/>
              <a:t>ekonomiska förutsättningar</a:t>
            </a:r>
          </a:p>
          <a:p>
            <a:pPr marL="0" indent="0">
              <a:buNone/>
            </a:pPr>
            <a:r>
              <a:rPr lang="sv-SE" dirty="0"/>
              <a:t>	</a:t>
            </a:r>
            <a:r>
              <a:rPr lang="sv-SE" dirty="0" smtClean="0"/>
              <a:t>politisk majoritet</a:t>
            </a:r>
          </a:p>
          <a:p>
            <a:pPr marL="0" indent="0">
              <a:buNone/>
            </a:pPr>
            <a:r>
              <a:rPr lang="sv-SE" dirty="0"/>
              <a:t>	</a:t>
            </a:r>
            <a:r>
              <a:rPr lang="sv-SE" dirty="0" smtClean="0"/>
              <a:t>lokala normnivåer</a:t>
            </a:r>
          </a:p>
          <a:p>
            <a:pPr marL="0" indent="0">
              <a:buNone/>
            </a:pPr>
            <a:r>
              <a:rPr lang="sv-SE" dirty="0"/>
              <a:t>	</a:t>
            </a:r>
            <a:r>
              <a:rPr lang="sv-SE" dirty="0" smtClean="0"/>
              <a:t>specialiseringsgrad</a:t>
            </a:r>
          </a:p>
          <a:p>
            <a:pPr marL="0" indent="0">
              <a:buNone/>
            </a:pPr>
            <a:r>
              <a:rPr lang="sv-SE" dirty="0"/>
              <a:t>	</a:t>
            </a:r>
            <a:r>
              <a:rPr lang="sv-SE" dirty="0" smtClean="0"/>
              <a:t>arbetsbelastning</a:t>
            </a:r>
          </a:p>
          <a:p>
            <a:endParaRPr lang="sv-SE" dirty="0"/>
          </a:p>
        </p:txBody>
      </p:sp>
      <p:sp>
        <p:nvSpPr>
          <p:cNvPr id="6" name="Platshållare för bildnummer 5"/>
          <p:cNvSpPr>
            <a:spLocks noGrp="1"/>
          </p:cNvSpPr>
          <p:nvPr>
            <p:ph type="sldNum" sz="quarter" idx="12"/>
          </p:nvPr>
        </p:nvSpPr>
        <p:spPr/>
        <p:txBody>
          <a:bodyPr/>
          <a:lstStyle/>
          <a:p>
            <a:fld id="{D3C32F36-1679-4205-A27B-D75E6F143A7F}" type="slidenum">
              <a:rPr lang="sv-SE" smtClean="0"/>
              <a:pPr/>
              <a:t>9</a:t>
            </a:fld>
            <a:endParaRPr lang="sv-SE"/>
          </a:p>
        </p:txBody>
      </p:sp>
      <p:sp>
        <p:nvSpPr>
          <p:cNvPr id="9" name="Rubrik 1"/>
          <p:cNvSpPr>
            <a:spLocks noGrp="1"/>
          </p:cNvSpPr>
          <p:nvPr>
            <p:ph type="title"/>
          </p:nvPr>
        </p:nvSpPr>
        <p:spPr>
          <a:xfrm>
            <a:off x="755576" y="1340768"/>
            <a:ext cx="7813873" cy="621804"/>
          </a:xfrm>
        </p:spPr>
        <p:txBody>
          <a:bodyPr/>
          <a:lstStyle/>
          <a:p>
            <a:r>
              <a:rPr lang="sv-SE" dirty="0" smtClean="0"/>
              <a:t>Studier av bedömningsvariationer </a:t>
            </a:r>
            <a:endParaRPr lang="sv-SE" dirty="0"/>
          </a:p>
        </p:txBody>
      </p:sp>
    </p:spTree>
    <p:extLst>
      <p:ext uri="{BB962C8B-B14F-4D97-AF65-F5344CB8AC3E}">
        <p14:creationId xmlns:p14="http://schemas.microsoft.com/office/powerpoint/2010/main" val="4287510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owerpoint-mall_med_bilder">
  <a:themeElements>
    <a:clrScheme name="Kron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rono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ron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Kron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Kron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Kron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ron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Kron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Kron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Kron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Kron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Kron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Kron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Kron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livkvist">
  <a:themeElements>
    <a:clrScheme name="Olivkvi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livkvis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livkvi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livkvi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livkvi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livkvi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livkvi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livkvi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livkvi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livkvi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livkvi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livkvi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livkvi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livkvi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ld">
  <a:themeElements>
    <a:clrScheme name="El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ld">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l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l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l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l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l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l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l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l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l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l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l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l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powerpoint-mall_med_bilder</Template>
  <TotalTime>2836</TotalTime>
  <Words>1003</Words>
  <Application>Microsoft Office PowerPoint</Application>
  <PresentationFormat>Bildspel på skärmen (4:3)</PresentationFormat>
  <Paragraphs>273</Paragraphs>
  <Slides>22</Slides>
  <Notes>22</Notes>
  <HiddenSlides>0</HiddenSlides>
  <MMClips>0</MMClips>
  <ScaleCrop>false</ScaleCrop>
  <HeadingPairs>
    <vt:vector size="4" baseType="variant">
      <vt:variant>
        <vt:lpstr>Tema</vt:lpstr>
      </vt:variant>
      <vt:variant>
        <vt:i4>3</vt:i4>
      </vt:variant>
      <vt:variant>
        <vt:lpstr>Bildrubriker</vt:lpstr>
      </vt:variant>
      <vt:variant>
        <vt:i4>22</vt:i4>
      </vt:variant>
    </vt:vector>
  </HeadingPairs>
  <TitlesOfParts>
    <vt:vector size="25" baseType="lpstr">
      <vt:lpstr>powerpoint-mall_med_bilder</vt:lpstr>
      <vt:lpstr>Olivkvist</vt:lpstr>
      <vt:lpstr>Eld</vt:lpstr>
      <vt:lpstr>Bedömningsvariationer i socialtjänstens arbete med ekonomiskt bistånd</vt:lpstr>
      <vt:lpstr>Disposition</vt:lpstr>
      <vt:lpstr>Något om ramarna</vt:lpstr>
      <vt:lpstr>Att mäta bedömningsvariationer</vt:lpstr>
      <vt:lpstr>Med stöd i faktiska ärenden </vt:lpstr>
      <vt:lpstr>Med stöd i skriftliga typfall/vinjetter </vt:lpstr>
      <vt:lpstr>Vinjettexempel</vt:lpstr>
      <vt:lpstr>Frågor som följer på beskrivningen</vt:lpstr>
      <vt:lpstr>Studier av bedömningsvariationer </vt:lpstr>
      <vt:lpstr>Studier av bedömningsvariationer </vt:lpstr>
      <vt:lpstr>Exempel från en vinjettstudie</vt:lpstr>
      <vt:lpstr>De tre vinjetterna</vt:lpstr>
      <vt:lpstr>Vinjettbeslut</vt:lpstr>
      <vt:lpstr>Vad förklarar skillnaderna?</vt:lpstr>
      <vt:lpstr>Exempel från en studie med faktiska data</vt:lpstr>
      <vt:lpstr>Ärendet vid utredningens initiering?</vt:lpstr>
      <vt:lpstr>Vilka problem har de biståndssökande?</vt:lpstr>
      <vt:lpstr>Utfall och remitteringar?</vt:lpstr>
      <vt:lpstr>Vad betingar bifall?</vt:lpstr>
      <vt:lpstr>PowerPoint-presentation</vt:lpstr>
      <vt:lpstr>Källor</vt:lpstr>
      <vt:lpstr>PowerPoint-presentation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Hugo Stranz</dc:creator>
  <cp:lastModifiedBy>Wahlund Daphne (Sk)</cp:lastModifiedBy>
  <cp:revision>223</cp:revision>
  <cp:lastPrinted>2017-04-27T11:37:27Z</cp:lastPrinted>
  <dcterms:created xsi:type="dcterms:W3CDTF">2012-01-20T14:27:27Z</dcterms:created>
  <dcterms:modified xsi:type="dcterms:W3CDTF">2017-10-20T12:18:03Z</dcterms:modified>
</cp:coreProperties>
</file>