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61" r:id="rId3"/>
    <p:sldId id="269" r:id="rId4"/>
    <p:sldId id="264" r:id="rId5"/>
    <p:sldId id="262" r:id="rId6"/>
    <p:sldId id="272" r:id="rId7"/>
    <p:sldId id="273" r:id="rId8"/>
    <p:sldId id="274" r:id="rId9"/>
    <p:sldId id="275" r:id="rId10"/>
    <p:sldId id="265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E0D76-6DBC-4E68-BD0C-85E8D4179225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3ADAF-47E6-408B-BE93-C7E4AC2FAA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4182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FAEDAA-C4DE-4BCD-928D-F60AFB9873AD}" type="slidenum">
              <a:rPr lang="sv-SE"/>
              <a:pPr/>
              <a:t>6</a:t>
            </a:fld>
            <a:endParaRPr lang="sv-SE" dirty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0FC22E-3A8B-4634-9A65-D78842D6B443}" type="slidenum">
              <a:rPr lang="sv-SE"/>
              <a:pPr/>
              <a:t>7</a:t>
            </a:fld>
            <a:endParaRPr lang="sv-SE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0DBD0-F130-416D-9831-1B6CA707E50C}" type="slidenum">
              <a:rPr lang="sv-SE"/>
              <a:pPr/>
              <a:t>8</a:t>
            </a:fld>
            <a:endParaRPr lang="sv-SE" dirty="0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936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343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231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BC98C40-B032-4988-900E-02C6D8665092}" type="slidenum">
              <a:rPr lang="sv-SE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19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219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26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67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38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85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675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266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7710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51454-ED82-45A0-ADBA-3C806E24C8C3}" type="datetimeFigureOut">
              <a:rPr lang="sv-SE" smtClean="0"/>
              <a:t>2017-10-18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80ADD-2231-43E4-B242-1D7E838045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559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077821" y="1991444"/>
            <a:ext cx="4291583" cy="1974081"/>
          </a:xfrm>
        </p:spPr>
        <p:txBody>
          <a:bodyPr>
            <a:normAutofit/>
          </a:bodyPr>
          <a:lstStyle/>
          <a:p>
            <a:r>
              <a:rPr lang="sv-SE" sz="3600" dirty="0"/>
              <a:t>Hur når vi personer </a:t>
            </a:r>
            <a:br>
              <a:rPr lang="sv-SE" sz="3600" dirty="0"/>
            </a:br>
            <a:r>
              <a:rPr lang="sv-SE" sz="3600" dirty="0"/>
              <a:t>som har svenska </a:t>
            </a:r>
            <a:r>
              <a:rPr lang="sv-SE" sz="3600" dirty="0" smtClean="0"/>
              <a:t/>
            </a:r>
            <a:br>
              <a:rPr lang="sv-SE" sz="3600" dirty="0" smtClean="0"/>
            </a:br>
            <a:r>
              <a:rPr lang="sv-SE" sz="3600" dirty="0" smtClean="0"/>
              <a:t>som </a:t>
            </a:r>
            <a:r>
              <a:rPr lang="sv-SE" sz="3600" dirty="0"/>
              <a:t>andraspråk?</a:t>
            </a:r>
            <a:endParaRPr lang="sv-SE" sz="31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851920" y="4280293"/>
            <a:ext cx="4680520" cy="1752600"/>
          </a:xfrm>
        </p:spPr>
        <p:txBody>
          <a:bodyPr>
            <a:normAutofit lnSpcReduction="10000"/>
          </a:bodyPr>
          <a:lstStyle/>
          <a:p>
            <a:r>
              <a:rPr lang="sv-SE" sz="2400" dirty="0" smtClean="0"/>
              <a:t>Karin Mattsson</a:t>
            </a:r>
            <a:r>
              <a:rPr lang="sv-SE" sz="2400" dirty="0"/>
              <a:t>, MAP2020</a:t>
            </a:r>
          </a:p>
          <a:p>
            <a:r>
              <a:rPr lang="sv-SE" sz="2400" dirty="0"/>
              <a:t>Språkutveckling i arbetslivet</a:t>
            </a:r>
          </a:p>
          <a:p>
            <a:r>
              <a:rPr lang="sv-SE" sz="2400" dirty="0" smtClean="0"/>
              <a:t>Språkpedagog och delprojektledare</a:t>
            </a:r>
          </a:p>
          <a:p>
            <a:r>
              <a:rPr lang="sv-SE" sz="2400" dirty="0" smtClean="0"/>
              <a:t>Karin.mattsson@sodertalje.se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476672"/>
            <a:ext cx="2160240" cy="72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071" y="476673"/>
            <a:ext cx="207383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03" y="5925488"/>
            <a:ext cx="3456384" cy="52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3" y="3874190"/>
            <a:ext cx="3076947" cy="2051298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589558"/>
            <a:ext cx="2007068" cy="226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57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Hur mycket når en person </a:t>
            </a:r>
            <a:br>
              <a:rPr lang="sv-SE" b="1" dirty="0" smtClean="0"/>
            </a:br>
            <a:r>
              <a:rPr lang="sv-SE" b="1" dirty="0" smtClean="0"/>
              <a:t>som ligger på en lägre nivå i svenska?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sv-SE" u="sng" dirty="0" smtClean="0"/>
          </a:p>
          <a:p>
            <a:pPr marL="0" indent="0">
              <a:buNone/>
            </a:pPr>
            <a:r>
              <a:rPr lang="sv-SE" u="sng" dirty="0" smtClean="0"/>
              <a:t>Ansökan</a:t>
            </a:r>
            <a:r>
              <a:rPr lang="sv-SE" dirty="0" smtClean="0"/>
              <a:t> </a:t>
            </a:r>
            <a:r>
              <a:rPr lang="sv-SE" u="sng" dirty="0" smtClean="0"/>
              <a:t>görs</a:t>
            </a:r>
            <a:r>
              <a:rPr lang="sv-SE" dirty="0" smtClean="0"/>
              <a:t> på en </a:t>
            </a:r>
            <a:r>
              <a:rPr lang="sv-SE" u="sng" dirty="0" smtClean="0"/>
              <a:t>särskild</a:t>
            </a:r>
            <a:r>
              <a:rPr lang="sv-SE" dirty="0" smtClean="0"/>
              <a:t> blankett och de </a:t>
            </a:r>
            <a:r>
              <a:rPr lang="sv-SE" u="sng" dirty="0" smtClean="0"/>
              <a:t>uppgifter</a:t>
            </a:r>
            <a:r>
              <a:rPr lang="sv-SE" dirty="0" smtClean="0"/>
              <a:t> som lämnas på </a:t>
            </a:r>
            <a:r>
              <a:rPr lang="sv-SE" u="sng" dirty="0" smtClean="0"/>
              <a:t>denna</a:t>
            </a:r>
            <a:r>
              <a:rPr lang="sv-SE" dirty="0" smtClean="0"/>
              <a:t> </a:t>
            </a:r>
            <a:r>
              <a:rPr lang="sv-SE" u="sng" dirty="0" smtClean="0"/>
              <a:t>utgör grund </a:t>
            </a:r>
            <a:r>
              <a:rPr lang="sv-SE" dirty="0" smtClean="0"/>
              <a:t>för beslut om rätt till bidrag. </a:t>
            </a:r>
          </a:p>
          <a:p>
            <a:pPr marL="0" indent="0">
              <a:buNone/>
            </a:pPr>
            <a:r>
              <a:rPr lang="sv-SE" dirty="0"/>
              <a:t>	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>
                <a:solidFill>
                  <a:srgbClr val="0070C0"/>
                </a:solidFill>
              </a:rPr>
              <a:t>… på en … blankett och de … du lämnar … … … för beslut </a:t>
            </a:r>
            <a:r>
              <a:rPr lang="sv-SE" dirty="0">
                <a:solidFill>
                  <a:srgbClr val="0070C0"/>
                </a:solidFill>
              </a:rPr>
              <a:t> </a:t>
            </a:r>
            <a:r>
              <a:rPr lang="sv-SE" dirty="0" smtClean="0">
                <a:solidFill>
                  <a:srgbClr val="0070C0"/>
                </a:solidFill>
              </a:rPr>
              <a:t>om 	… till bidrag.</a:t>
            </a:r>
          </a:p>
          <a:p>
            <a:pPr marL="0" indent="0">
              <a:buNone/>
            </a:pPr>
            <a:endParaRPr lang="sv-SE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Om du lämnat felaktiga uppgifter eller utelämnar uppgifter som kan påverka ett beslut och din rätt till ekonomiskt bistånd kan du bli återbetalningsskyldig</a:t>
            </a:r>
          </a:p>
          <a:p>
            <a:pPr marL="0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218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v-SE" b="1" dirty="0" smtClean="0"/>
              <a:t>Lättare				Svårare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Aktiv form				Passiv form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Det viktigaste först		Det viktiga sent i 					meningen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Vanliga/vardagliga ord	Ovanliga ord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8331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Den omvända CEFR-skalan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 smtClean="0"/>
              <a:t>En skala för att:</a:t>
            </a:r>
          </a:p>
          <a:p>
            <a:r>
              <a:rPr lang="sv-SE" dirty="0" smtClean="0"/>
              <a:t>bedöma vilka språknivåer man kan kommunicera på.</a:t>
            </a:r>
          </a:p>
          <a:p>
            <a:r>
              <a:rPr lang="sv-SE" dirty="0"/>
              <a:t>b</a:t>
            </a:r>
            <a:r>
              <a:rPr lang="sv-SE" dirty="0" smtClean="0"/>
              <a:t>li mer medveten om vad det är som ställer till det</a:t>
            </a:r>
          </a:p>
          <a:p>
            <a:r>
              <a:rPr lang="sv-SE" dirty="0" smtClean="0"/>
              <a:t>få idéer om vad man kan göra för att nå personer på lägre språknivåer</a:t>
            </a:r>
          </a:p>
          <a:p>
            <a:r>
              <a:rPr lang="sv-SE" dirty="0"/>
              <a:t>s</a:t>
            </a:r>
            <a:r>
              <a:rPr lang="sv-SE" dirty="0" smtClean="0"/>
              <a:t>ätta mål för att bli mer flexibel i sitt eget språk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8875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6600" dirty="0" smtClean="0"/>
              <a:t>Lycka till!</a:t>
            </a:r>
            <a:endParaRPr lang="sv-SE" sz="6600" dirty="0"/>
          </a:p>
        </p:txBody>
      </p:sp>
    </p:spTree>
    <p:extLst>
      <p:ext uri="{BB962C8B-B14F-4D97-AF65-F5344CB8AC3E}">
        <p14:creationId xmlns:p14="http://schemas.microsoft.com/office/powerpoint/2010/main" val="284522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7200" dirty="0" smtClean="0"/>
              <a:t>Det blev bifall!</a:t>
            </a:r>
            <a:endParaRPr lang="sv-SE" sz="7200" dirty="0"/>
          </a:p>
        </p:txBody>
      </p:sp>
    </p:spTree>
    <p:extLst>
      <p:ext uri="{BB962C8B-B14F-4D97-AF65-F5344CB8AC3E}">
        <p14:creationId xmlns:p14="http://schemas.microsoft.com/office/powerpoint/2010/main" val="330373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Frågor att ställa sig </a:t>
            </a:r>
            <a:br>
              <a:rPr lang="sv-SE" b="1" dirty="0" smtClean="0"/>
            </a:br>
            <a:r>
              <a:rPr lang="sv-SE" b="1" dirty="0" smtClean="0"/>
              <a:t>för att nå fram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19872" y="1412776"/>
            <a:ext cx="5266928" cy="4713387"/>
          </a:xfrm>
        </p:spPr>
        <p:txBody>
          <a:bodyPr>
            <a:normAutofit fontScale="85000"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Hur mycket svenska kan personen som jag har kontakt med?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Kan jag träna upp min flexibilitet i språket, så att jag når personer som ligger på olika språknivåer</a:t>
            </a:r>
            <a:r>
              <a:rPr lang="sv-SE" dirty="0" smtClean="0"/>
              <a:t>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Vad är lättare resp. svårare i svenska språket för personer som lärt sig svenska i vuxen ålder?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8" y="1962871"/>
            <a:ext cx="3419872" cy="227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9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Vilken språknivå krävs för att förstå?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i="1" dirty="0" smtClean="0"/>
              <a:t>	Vi utreder rätten till ekonomiskt bistånd.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	Lämna in en specifikation från CSN där 	total respektive förfallen skuld framgår.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	Vid behov, begär anstånd.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3581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Hur beskriver vi </a:t>
            </a:r>
            <a:br>
              <a:rPr lang="sv-SE" b="1" dirty="0" smtClean="0"/>
            </a:br>
            <a:r>
              <a:rPr lang="sv-SE" b="1" dirty="0" smtClean="0"/>
              <a:t>hur mycket svenska någon kan?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i="1" dirty="0" smtClean="0"/>
          </a:p>
          <a:p>
            <a:pPr marL="0" indent="0">
              <a:buNone/>
            </a:pPr>
            <a:r>
              <a:rPr lang="sv-SE" i="1" dirty="0" smtClean="0"/>
              <a:t>Hon har bra svenska</a:t>
            </a:r>
            <a:r>
              <a:rPr lang="sv-SE" i="1" dirty="0"/>
              <a:t>.</a:t>
            </a:r>
            <a:endParaRPr lang="sv-SE" i="1" dirty="0" smtClean="0"/>
          </a:p>
          <a:p>
            <a:pPr marL="0" indent="0">
              <a:buNone/>
            </a:pPr>
            <a:r>
              <a:rPr lang="sv-SE" i="1" dirty="0"/>
              <a:t>Hon är </a:t>
            </a:r>
            <a:r>
              <a:rPr lang="sv-SE" i="1" dirty="0" smtClean="0"/>
              <a:t>språksvag.</a:t>
            </a:r>
            <a:endParaRPr lang="sv-SE" i="1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i="1" dirty="0" smtClean="0"/>
              <a:t>Han har gått </a:t>
            </a:r>
            <a:r>
              <a:rPr lang="sv-SE" i="1" dirty="0" err="1" smtClean="0"/>
              <a:t>sfi</a:t>
            </a:r>
            <a:r>
              <a:rPr lang="sv-SE" i="1" dirty="0" smtClean="0"/>
              <a:t> C, men blev inte klar.</a:t>
            </a:r>
          </a:p>
          <a:p>
            <a:pPr marL="0" indent="0">
              <a:buNone/>
            </a:pPr>
            <a:r>
              <a:rPr lang="sv-SE" i="1" dirty="0" smtClean="0"/>
              <a:t>När?</a:t>
            </a:r>
          </a:p>
          <a:p>
            <a:pPr marL="0" indent="0">
              <a:buNone/>
            </a:pPr>
            <a:r>
              <a:rPr lang="sv-SE" i="1" dirty="0" smtClean="0"/>
              <a:t>Han slutade 2011, säger han.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987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6732240" y="1988840"/>
            <a:ext cx="2232025" cy="358775"/>
          </a:xfrm>
          <a:prstGeom prst="wedgeRectCallout">
            <a:avLst>
              <a:gd name="adj1" fmla="val -32505"/>
              <a:gd name="adj2" fmla="val -40708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sv-SE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76672"/>
            <a:ext cx="8229600" cy="1080120"/>
          </a:xfrm>
        </p:spPr>
        <p:txBody>
          <a:bodyPr>
            <a:normAutofit/>
          </a:bodyPr>
          <a:lstStyle/>
          <a:p>
            <a:r>
              <a:rPr lang="sv-SE" sz="3200" i="1" dirty="0" smtClean="0">
                <a:solidFill>
                  <a:srgbClr val="002060"/>
                </a:solidFill>
              </a:rPr>
              <a:t>Hon har bra svenska.</a:t>
            </a:r>
            <a:endParaRPr lang="sv-SE" sz="3200" i="1" dirty="0">
              <a:solidFill>
                <a:srgbClr val="002060"/>
              </a:solidFill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6804248" y="1988840"/>
            <a:ext cx="201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”Goda kunskaper”</a:t>
            </a:r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83568" y="3068960"/>
            <a:ext cx="2591643" cy="503486"/>
          </a:xfrm>
          <a:prstGeom prst="wedgeRectCallout">
            <a:avLst>
              <a:gd name="adj1" fmla="val 37671"/>
              <a:gd name="adj2" fmla="val -12866"/>
            </a:avLst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v-SE" dirty="0" smtClean="0"/>
              <a:t>”</a:t>
            </a:r>
            <a:r>
              <a:rPr lang="sv-SE" dirty="0"/>
              <a:t>Behärskar svenska”</a:t>
            </a:r>
          </a:p>
          <a:p>
            <a:pPr algn="ctr"/>
            <a:endParaRPr lang="sv-SE" dirty="0"/>
          </a:p>
        </p:txBody>
      </p:sp>
      <p:sp>
        <p:nvSpPr>
          <p:cNvPr id="56326" name="AutoShape 6"/>
          <p:cNvSpPr>
            <a:spLocks noChangeArrowheads="1"/>
          </p:cNvSpPr>
          <p:nvPr/>
        </p:nvSpPr>
        <p:spPr bwMode="auto">
          <a:xfrm>
            <a:off x="684213" y="2420938"/>
            <a:ext cx="1873250" cy="431800"/>
          </a:xfrm>
          <a:prstGeom prst="wedgeRectCallout">
            <a:avLst>
              <a:gd name="adj1" fmla="val 70931"/>
              <a:gd name="adj2" fmla="val -140810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sv-SE" dirty="0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827088" y="2492375"/>
            <a:ext cx="180069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sv-SE" dirty="0"/>
              <a:t>”Kan språket”</a:t>
            </a:r>
          </a:p>
        </p:txBody>
      </p:sp>
      <p:sp>
        <p:nvSpPr>
          <p:cNvPr id="56328" name="AutoShape 8"/>
          <p:cNvSpPr>
            <a:spLocks noChangeArrowheads="1"/>
          </p:cNvSpPr>
          <p:nvPr/>
        </p:nvSpPr>
        <p:spPr bwMode="auto">
          <a:xfrm>
            <a:off x="5003800" y="2781300"/>
            <a:ext cx="3528640" cy="504825"/>
          </a:xfrm>
          <a:prstGeom prst="wedgeRectCallout">
            <a:avLst>
              <a:gd name="adj1" fmla="val -51176"/>
              <a:gd name="adj2" fmla="val 109435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sv-SE" dirty="0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5076825" y="285273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sv-SE" dirty="0"/>
              <a:t>”Inga problem med språket”</a:t>
            </a:r>
          </a:p>
        </p:txBody>
      </p:sp>
      <p:sp>
        <p:nvSpPr>
          <p:cNvPr id="56330" name="AutoShape 10"/>
          <p:cNvSpPr>
            <a:spLocks noChangeArrowheads="1"/>
          </p:cNvSpPr>
          <p:nvPr/>
        </p:nvSpPr>
        <p:spPr bwMode="auto">
          <a:xfrm>
            <a:off x="5724525" y="3644900"/>
            <a:ext cx="2447875" cy="720725"/>
          </a:xfrm>
          <a:prstGeom prst="wedgeRectCallout">
            <a:avLst>
              <a:gd name="adj1" fmla="val -45361"/>
              <a:gd name="adj2" fmla="val 77093"/>
            </a:avLst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/>
              <a:t>”Hanterar språket </a:t>
            </a:r>
          </a:p>
          <a:p>
            <a:pPr algn="ctr"/>
            <a:r>
              <a:rPr lang="sv-SE" dirty="0"/>
              <a:t>med lätthet”</a:t>
            </a:r>
          </a:p>
        </p:txBody>
      </p:sp>
      <p:sp>
        <p:nvSpPr>
          <p:cNvPr id="56331" name="AutoShape 11"/>
          <p:cNvSpPr>
            <a:spLocks noChangeArrowheads="1"/>
          </p:cNvSpPr>
          <p:nvPr/>
        </p:nvSpPr>
        <p:spPr bwMode="auto">
          <a:xfrm>
            <a:off x="755650" y="3716338"/>
            <a:ext cx="4392414" cy="504825"/>
          </a:xfrm>
          <a:prstGeom prst="wedgeRectCallout">
            <a:avLst>
              <a:gd name="adj1" fmla="val 49829"/>
              <a:gd name="adj2" fmla="val 87421"/>
            </a:avLst>
          </a:prstGeom>
          <a:solidFill>
            <a:srgbClr val="EFF3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/>
              <a:t>”Flytande svenska och engelska”	</a:t>
            </a:r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827584" y="4365625"/>
            <a:ext cx="2664916" cy="431800"/>
          </a:xfrm>
          <a:prstGeom prst="wedgeRectCallout">
            <a:avLst>
              <a:gd name="adj1" fmla="val 46435"/>
              <a:gd name="adj2" fmla="val 14448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/>
              <a:t>”Bra språkkunskaper”</a:t>
            </a:r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3995738" y="4797425"/>
            <a:ext cx="2160587" cy="360363"/>
          </a:xfrm>
          <a:prstGeom prst="wedgeRectCallout">
            <a:avLst>
              <a:gd name="adj1" fmla="val -34569"/>
              <a:gd name="adj2" fmla="val 113435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v-SE" dirty="0">
                <a:solidFill>
                  <a:srgbClr val="663300"/>
                </a:solidFill>
              </a:rPr>
              <a:t>”Perfekt svenska”</a:t>
            </a:r>
          </a:p>
          <a:p>
            <a:pPr algn="ctr"/>
            <a:endParaRPr lang="sv-SE" dirty="0"/>
          </a:p>
        </p:txBody>
      </p:sp>
      <p:sp>
        <p:nvSpPr>
          <p:cNvPr id="56334" name="AutoShape 14"/>
          <p:cNvSpPr>
            <a:spLocks noChangeArrowheads="1"/>
          </p:cNvSpPr>
          <p:nvPr/>
        </p:nvSpPr>
        <p:spPr bwMode="auto">
          <a:xfrm>
            <a:off x="6516688" y="4869161"/>
            <a:ext cx="2159000" cy="504056"/>
          </a:xfrm>
          <a:prstGeom prst="wedgeRectCallout">
            <a:avLst>
              <a:gd name="adj1" fmla="val -48750"/>
              <a:gd name="adj2" fmla="val -110255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/>
              <a:t>”Duktig på språk”</a:t>
            </a:r>
          </a:p>
        </p:txBody>
      </p: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971600" y="5445224"/>
            <a:ext cx="2879725" cy="504825"/>
          </a:xfrm>
          <a:prstGeom prst="wedgeRectCallout">
            <a:avLst>
              <a:gd name="adj1" fmla="val 59732"/>
              <a:gd name="adj2" fmla="val 114779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/>
              <a:t>”Breda språkkunskaper”</a:t>
            </a:r>
          </a:p>
        </p:txBody>
      </p:sp>
      <p:sp>
        <p:nvSpPr>
          <p:cNvPr id="56336" name="AutoShape 16"/>
          <p:cNvSpPr>
            <a:spLocks noChangeArrowheads="1"/>
          </p:cNvSpPr>
          <p:nvPr/>
        </p:nvSpPr>
        <p:spPr bwMode="auto">
          <a:xfrm>
            <a:off x="3203848" y="1916832"/>
            <a:ext cx="2952750" cy="692448"/>
          </a:xfrm>
          <a:prstGeom prst="wedgeRectCallout">
            <a:avLst>
              <a:gd name="adj1" fmla="val 3546"/>
              <a:gd name="adj2" fmla="val -28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v-SE" dirty="0" smtClean="0"/>
              <a:t>”Utmärkta </a:t>
            </a:r>
            <a:r>
              <a:rPr lang="sv-SE" dirty="0"/>
              <a:t>språkkunskaper”</a:t>
            </a:r>
          </a:p>
        </p:txBody>
      </p:sp>
      <p:sp>
        <p:nvSpPr>
          <p:cNvPr id="56337" name="AutoShape 17"/>
          <p:cNvSpPr>
            <a:spLocks noChangeArrowheads="1"/>
          </p:cNvSpPr>
          <p:nvPr/>
        </p:nvSpPr>
        <p:spPr bwMode="auto">
          <a:xfrm>
            <a:off x="5148262" y="5949950"/>
            <a:ext cx="2448073" cy="360363"/>
          </a:xfrm>
          <a:prstGeom prst="wedgeRectCallout">
            <a:avLst>
              <a:gd name="adj1" fmla="val -50532"/>
              <a:gd name="adj2" fmla="val -13634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sv-SE" dirty="0"/>
              <a:t>”Kan uttrycka dig”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364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3"/>
            <a:ext cx="7725420" cy="1152128"/>
          </a:xfrm>
        </p:spPr>
        <p:txBody>
          <a:bodyPr>
            <a:normAutofit fontScale="90000"/>
          </a:bodyPr>
          <a:lstStyle/>
          <a:p>
            <a:pPr algn="l"/>
            <a:r>
              <a:rPr lang="sv-SE" sz="3200" dirty="0" smtClean="0">
                <a:solidFill>
                  <a:srgbClr val="002060"/>
                </a:solidFill>
              </a:rPr>
              <a:t/>
            </a:r>
            <a:br>
              <a:rPr lang="sv-SE" sz="3200" dirty="0" smtClean="0">
                <a:solidFill>
                  <a:srgbClr val="002060"/>
                </a:solidFill>
              </a:rPr>
            </a:br>
            <a:r>
              <a:rPr lang="sv-SE" sz="3200" b="1" dirty="0" smtClean="0">
                <a:solidFill>
                  <a:srgbClr val="002060"/>
                </a:solidFill>
              </a:rPr>
              <a:t>CEFR-skalan,</a:t>
            </a:r>
            <a:br>
              <a:rPr lang="sv-SE" sz="3200" b="1" dirty="0" smtClean="0">
                <a:solidFill>
                  <a:srgbClr val="002060"/>
                </a:solidFill>
              </a:rPr>
            </a:br>
            <a:r>
              <a:rPr lang="sv-SE" sz="3200" b="1" dirty="0" smtClean="0">
                <a:solidFill>
                  <a:srgbClr val="002060"/>
                </a:solidFill>
              </a:rPr>
              <a:t>Common </a:t>
            </a:r>
            <a:r>
              <a:rPr lang="sv-SE" sz="3200" b="1" dirty="0" err="1" smtClean="0">
                <a:solidFill>
                  <a:srgbClr val="002060"/>
                </a:solidFill>
              </a:rPr>
              <a:t>European</a:t>
            </a:r>
            <a:r>
              <a:rPr lang="sv-SE" sz="3200" b="1" dirty="0" smtClean="0">
                <a:solidFill>
                  <a:srgbClr val="002060"/>
                </a:solidFill>
              </a:rPr>
              <a:t> </a:t>
            </a:r>
            <a:r>
              <a:rPr lang="sv-SE" sz="3200" b="1" dirty="0" err="1" smtClean="0">
                <a:solidFill>
                  <a:srgbClr val="002060"/>
                </a:solidFill>
              </a:rPr>
              <a:t>Framework</a:t>
            </a:r>
            <a:r>
              <a:rPr lang="sv-SE" sz="3200" b="1" dirty="0" smtClean="0">
                <a:solidFill>
                  <a:srgbClr val="002060"/>
                </a:solidFill>
              </a:rPr>
              <a:t> </a:t>
            </a:r>
            <a:r>
              <a:rPr lang="sv-SE" sz="3200" b="1" dirty="0" err="1" smtClean="0">
                <a:solidFill>
                  <a:srgbClr val="002060"/>
                </a:solidFill>
              </a:rPr>
              <a:t>of</a:t>
            </a:r>
            <a:r>
              <a:rPr lang="sv-SE" sz="3200" b="1" dirty="0" smtClean="0">
                <a:solidFill>
                  <a:srgbClr val="002060"/>
                </a:solidFill>
              </a:rPr>
              <a:t> </a:t>
            </a:r>
            <a:r>
              <a:rPr lang="sv-SE" sz="3200" b="1" dirty="0" err="1" smtClean="0">
                <a:solidFill>
                  <a:srgbClr val="002060"/>
                </a:solidFill>
              </a:rPr>
              <a:t>Reference</a:t>
            </a:r>
            <a:endParaRPr lang="sv-SE" sz="3200" b="1" dirty="0">
              <a:solidFill>
                <a:srgbClr val="00206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576" y="1772816"/>
            <a:ext cx="8002587" cy="48958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sv-SE" sz="2800" dirty="0" smtClean="0"/>
          </a:p>
          <a:p>
            <a:pPr>
              <a:lnSpc>
                <a:spcPct val="90000"/>
              </a:lnSpc>
            </a:pPr>
            <a:r>
              <a:rPr lang="sv-SE" sz="2800" dirty="0" smtClean="0"/>
              <a:t>En skala för att bedöma språknivåer</a:t>
            </a:r>
          </a:p>
          <a:p>
            <a:pPr>
              <a:lnSpc>
                <a:spcPct val="90000"/>
              </a:lnSpc>
            </a:pPr>
            <a:r>
              <a:rPr lang="sv-SE" sz="2800" dirty="0" smtClean="0"/>
              <a:t>Beskriver kommunikationen, vad man kan utföra med hjälp av ett visst språk</a:t>
            </a:r>
          </a:p>
          <a:p>
            <a:pPr>
              <a:lnSpc>
                <a:spcPct val="90000"/>
              </a:lnSpc>
            </a:pPr>
            <a:r>
              <a:rPr lang="sv-SE" sz="2800" dirty="0" smtClean="0"/>
              <a:t>Godkänd </a:t>
            </a:r>
            <a:r>
              <a:rPr lang="sv-SE" sz="2800" dirty="0"/>
              <a:t>av </a:t>
            </a:r>
            <a:r>
              <a:rPr lang="sv-SE" sz="2800" dirty="0" smtClean="0"/>
              <a:t>EU:s medlemsstater</a:t>
            </a:r>
            <a:endParaRPr lang="sv-SE" sz="2800" dirty="0"/>
          </a:p>
          <a:p>
            <a:pPr>
              <a:lnSpc>
                <a:spcPct val="90000"/>
              </a:lnSpc>
            </a:pPr>
            <a:r>
              <a:rPr lang="sv-SE" sz="2800" dirty="0" smtClean="0"/>
              <a:t>Används </a:t>
            </a:r>
            <a:r>
              <a:rPr lang="sv-SE" sz="2800" dirty="0"/>
              <a:t>för att bedöma </a:t>
            </a:r>
            <a:r>
              <a:rPr lang="sv-SE" sz="2800" dirty="0" smtClean="0"/>
              <a:t>vilket språk som helst</a:t>
            </a:r>
            <a:endParaRPr lang="sv-SE" sz="2800" dirty="0"/>
          </a:p>
          <a:p>
            <a:pPr>
              <a:lnSpc>
                <a:spcPct val="90000"/>
              </a:lnSpc>
            </a:pPr>
            <a:r>
              <a:rPr lang="sv-SE" sz="2800" dirty="0"/>
              <a:t>Matriser </a:t>
            </a:r>
            <a:r>
              <a:rPr lang="sv-SE" sz="2800" dirty="0" smtClean="0"/>
              <a:t>finns på </a:t>
            </a:r>
            <a:r>
              <a:rPr lang="sv-SE" sz="2800" dirty="0"/>
              <a:t>många olika </a:t>
            </a:r>
            <a:r>
              <a:rPr lang="sv-SE" sz="2800" dirty="0" smtClean="0"/>
              <a:t>språk</a:t>
            </a:r>
            <a:endParaRPr lang="sv-SE" sz="2800" dirty="0"/>
          </a:p>
          <a:p>
            <a:pPr>
              <a:lnSpc>
                <a:spcPct val="90000"/>
              </a:lnSpc>
            </a:pPr>
            <a:r>
              <a:rPr lang="sv-SE" sz="2800" dirty="0" smtClean="0"/>
              <a:t>Översiktliga </a:t>
            </a:r>
            <a:r>
              <a:rPr lang="sv-SE" sz="2800" dirty="0"/>
              <a:t>matriser, mer detaljerade </a:t>
            </a:r>
            <a:r>
              <a:rPr lang="sv-SE" sz="2800" dirty="0" smtClean="0"/>
              <a:t>checklistor</a:t>
            </a:r>
          </a:p>
          <a:p>
            <a:pPr>
              <a:lnSpc>
                <a:spcPct val="90000"/>
              </a:lnSpc>
            </a:pPr>
            <a:r>
              <a:rPr lang="sv-SE" sz="2800" dirty="0" smtClean="0"/>
              <a:t>Ett verktyg som kan användas i arbetslivet, i utbildningar och för alla som vill bedöma sitt språk</a:t>
            </a:r>
          </a:p>
          <a:p>
            <a:pPr>
              <a:lnSpc>
                <a:spcPct val="90000"/>
              </a:lnSpc>
              <a:buFontTx/>
              <a:buNone/>
            </a:pPr>
            <a:endParaRPr lang="sv-SE" sz="1400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071" y="476673"/>
            <a:ext cx="2073832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52413" y="523875"/>
          <a:ext cx="8278812" cy="639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4" imgW="8910000" imgH="6885000" progId="AcroExch.Document.7">
                  <p:embed/>
                </p:oleObj>
              </mc:Choice>
              <mc:Fallback>
                <p:oleObj name="Acrobat Document" r:id="rId4" imgW="8910000" imgH="688500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523875"/>
                        <a:ext cx="8278812" cy="639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902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Bedöm din egen språknivå </a:t>
            </a:r>
            <a:br>
              <a:rPr lang="sv-SE" b="1" dirty="0" smtClean="0"/>
            </a:br>
            <a:r>
              <a:rPr lang="sv-SE" b="1" dirty="0" smtClean="0"/>
              <a:t>i något av dina språk: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Diskutera i par</a:t>
            </a:r>
          </a:p>
          <a:p>
            <a:r>
              <a:rPr lang="sv-SE" dirty="0" smtClean="0"/>
              <a:t>En av er gör en självbedömning, den andra hjälper till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/>
              <a:t>V</a:t>
            </a:r>
            <a:r>
              <a:rPr lang="sv-SE" dirty="0" smtClean="0"/>
              <a:t>älj ett språk</a:t>
            </a:r>
          </a:p>
          <a:p>
            <a:r>
              <a:rPr lang="sv-SE" dirty="0" smtClean="0"/>
              <a:t>Välj färdighet</a:t>
            </a:r>
          </a:p>
          <a:p>
            <a:r>
              <a:rPr lang="sv-SE" dirty="0" smtClean="0"/>
              <a:t>Gör en självbedömning enligt CEFR-skalan</a:t>
            </a:r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5812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</TotalTime>
  <Words>351</Words>
  <Application>Microsoft Office PowerPoint</Application>
  <PresentationFormat>Bildspel på skärmen (4:3)</PresentationFormat>
  <Paragraphs>82</Paragraphs>
  <Slides>13</Slides>
  <Notes>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5" baseType="lpstr">
      <vt:lpstr>Office-tema</vt:lpstr>
      <vt:lpstr>Acrobat Document</vt:lpstr>
      <vt:lpstr>Hur når vi personer  som har svenska  som andraspråk?</vt:lpstr>
      <vt:lpstr>PowerPoint-presentation</vt:lpstr>
      <vt:lpstr>Frågor att ställa sig  för att nå fram</vt:lpstr>
      <vt:lpstr>Vilken språknivå krävs för att förstå?</vt:lpstr>
      <vt:lpstr>Hur beskriver vi  hur mycket svenska någon kan?</vt:lpstr>
      <vt:lpstr>Hon har bra svenska.</vt:lpstr>
      <vt:lpstr> CEFR-skalan, Common European Framework of Reference</vt:lpstr>
      <vt:lpstr>PowerPoint-presentation</vt:lpstr>
      <vt:lpstr>Bedöm din egen språknivå  i något av dina språk:</vt:lpstr>
      <vt:lpstr>Hur mycket når en person  som ligger på en lägre nivå i svenska?</vt:lpstr>
      <vt:lpstr>Lättare    Svårare</vt:lpstr>
      <vt:lpstr>Den omvända CEFR-skalan</vt:lpstr>
      <vt:lpstr>PowerPoint-presentation</vt:lpstr>
    </vt:vector>
  </TitlesOfParts>
  <Company>SÖDERTÄLJE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HUR NÅR VI PERSONER SOM HAR SVENSKA SOM ANDRASPRÅK?</dc:title>
  <dc:creator>Mattsson Karin (Ak)</dc:creator>
  <cp:lastModifiedBy>Wahlund Daphne (Sk)</cp:lastModifiedBy>
  <cp:revision>20</cp:revision>
  <dcterms:created xsi:type="dcterms:W3CDTF">2017-10-06T10:28:47Z</dcterms:created>
  <dcterms:modified xsi:type="dcterms:W3CDTF">2017-10-18T14:28:07Z</dcterms:modified>
</cp:coreProperties>
</file>