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281" r:id="rId3"/>
    <p:sldId id="305" r:id="rId4"/>
    <p:sldId id="283" r:id="rId5"/>
    <p:sldId id="284" r:id="rId6"/>
    <p:sldId id="286" r:id="rId7"/>
    <p:sldId id="285" r:id="rId8"/>
    <p:sldId id="296" r:id="rId9"/>
    <p:sldId id="287" r:id="rId10"/>
    <p:sldId id="299" r:id="rId11"/>
    <p:sldId id="300" r:id="rId12"/>
    <p:sldId id="301" r:id="rId13"/>
    <p:sldId id="302" r:id="rId14"/>
    <p:sldId id="291" r:id="rId15"/>
    <p:sldId id="298" r:id="rId16"/>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88" y="-1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97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91F6B92-ACF9-4CA6-8185-E91D0816CACD}" type="datetimeFigureOut">
              <a:rPr lang="sv-SE" smtClean="0"/>
              <a:t>2017-10-18</a:t>
            </a:fld>
            <a:endParaRPr lang="sv-S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7E00742-2150-4FED-BEDE-D05334DA8A65}" type="slidenum">
              <a:rPr lang="sv-SE" smtClean="0"/>
              <a:t>‹#›</a:t>
            </a:fld>
            <a:endParaRPr lang="sv-SE"/>
          </a:p>
        </p:txBody>
      </p:sp>
    </p:spTree>
    <p:extLst>
      <p:ext uri="{BB962C8B-B14F-4D97-AF65-F5344CB8AC3E}">
        <p14:creationId xmlns:p14="http://schemas.microsoft.com/office/powerpoint/2010/main" val="1406394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4DC33B1-2007-400C-AE19-C9C5DA57A019}" type="datetimeFigureOut">
              <a:rPr lang="sv-SE" smtClean="0"/>
              <a:t>2017-10-18</a:t>
            </a:fld>
            <a:endParaRPr lang="sv-S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2A10364-2855-4993-8664-A7191602F860}" type="slidenum">
              <a:rPr lang="sv-SE" smtClean="0"/>
              <a:t>‹#›</a:t>
            </a:fld>
            <a:endParaRPr lang="sv-SE"/>
          </a:p>
        </p:txBody>
      </p:sp>
    </p:spTree>
    <p:extLst>
      <p:ext uri="{BB962C8B-B14F-4D97-AF65-F5344CB8AC3E}">
        <p14:creationId xmlns:p14="http://schemas.microsoft.com/office/powerpoint/2010/main" val="232559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Ekonomisk utsatthet i dessa familjer har behandlats sparsamt i forskning trots att ekonomisk knapphet – och problem med att hantera vardagsekonomin -  ofta beskrivs som en del av dessa familjers samlade problematik. Denna kunskapslucka i forskningen (som fokuserat på andra aspekter av KS och föräldraskap; anknytning, barnens psykosociala </a:t>
            </a:r>
            <a:r>
              <a:rPr lang="sv-SE" dirty="0" err="1" smtClean="0"/>
              <a:t>utv</a:t>
            </a:r>
            <a:r>
              <a:rPr lang="sv-SE" dirty="0" smtClean="0"/>
              <a:t>, ärftlighet </a:t>
            </a:r>
            <a:r>
              <a:rPr lang="sv-SE" dirty="0" err="1" smtClean="0"/>
              <a:t>etc</a:t>
            </a:r>
            <a:r>
              <a:rPr lang="sv-SE" dirty="0"/>
              <a:t> </a:t>
            </a:r>
            <a:r>
              <a:rPr lang="sv-SE" dirty="0" smtClean="0"/>
              <a:t>- psykologdominerat) , i kombination med det entusiastiska mottagande projektet mött från professionella som i sin yrkesverksamhet möter dessa familjer, tyder på att den studie som här presenteras ställt en angelägen fråga. </a:t>
            </a:r>
          </a:p>
          <a:p>
            <a:endParaRPr lang="sv-SE" dirty="0"/>
          </a:p>
          <a:p>
            <a:r>
              <a:rPr lang="sv-SE" dirty="0" smtClean="0"/>
              <a:t>KS: problem med koncentration, minne, exekutiva funktioner </a:t>
            </a:r>
            <a:r>
              <a:rPr lang="sv-SE" dirty="0" err="1" smtClean="0"/>
              <a:t>pga</a:t>
            </a:r>
            <a:r>
              <a:rPr lang="sv-SE" dirty="0" smtClean="0"/>
              <a:t> NPF och/eller IF (SUF </a:t>
            </a:r>
            <a:r>
              <a:rPr lang="sv-SE" dirty="0" err="1" smtClean="0"/>
              <a:t>def</a:t>
            </a:r>
            <a:r>
              <a:rPr lang="sv-SE" dirty="0" smtClean="0"/>
              <a:t>)</a:t>
            </a:r>
            <a:endParaRPr lang="sv-SE" dirty="0"/>
          </a:p>
        </p:txBody>
      </p:sp>
      <p:sp>
        <p:nvSpPr>
          <p:cNvPr id="4" name="Slide Number Placeholder 3"/>
          <p:cNvSpPr>
            <a:spLocks noGrp="1"/>
          </p:cNvSpPr>
          <p:nvPr>
            <p:ph type="sldNum" sz="quarter" idx="10"/>
          </p:nvPr>
        </p:nvSpPr>
        <p:spPr/>
        <p:txBody>
          <a:bodyPr/>
          <a:lstStyle/>
          <a:p>
            <a:fld id="{62A10364-2855-4993-8664-A7191602F860}" type="slidenum">
              <a:rPr lang="sv-SE" smtClean="0"/>
              <a:t>1</a:t>
            </a:fld>
            <a:endParaRPr lang="sv-SE"/>
          </a:p>
        </p:txBody>
      </p:sp>
    </p:spTree>
    <p:extLst>
      <p:ext uri="{BB962C8B-B14F-4D97-AF65-F5344CB8AC3E}">
        <p14:creationId xmlns:p14="http://schemas.microsoft.com/office/powerpoint/2010/main" val="1411906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Utanförskap</a:t>
            </a:r>
            <a:r>
              <a:rPr lang="sv-SE" dirty="0"/>
              <a:t>: ekonomiska situationen med </a:t>
            </a:r>
            <a:r>
              <a:rPr lang="sv-SE" b="1" dirty="0"/>
              <a:t>(in)aktivitet på arbetsmarknaden</a:t>
            </a:r>
            <a:r>
              <a:rPr lang="sv-SE" dirty="0"/>
              <a:t>, något som kan ses som en följd av arbetslinjens genomslag i hanteringen av socialpolitiska frågor och den aktiveringsdiskurs som kan sägas prägla den allmänpolitiska debatten såväl som praktiskt socialt </a:t>
            </a:r>
            <a:r>
              <a:rPr lang="sv-SE" dirty="0" smtClean="0"/>
              <a:t>arbete. Även vikt vid </a:t>
            </a:r>
            <a:r>
              <a:rPr lang="sv-SE" b="1" dirty="0" smtClean="0"/>
              <a:t>självpresentation, </a:t>
            </a:r>
            <a:r>
              <a:rPr lang="sv-SE" dirty="0" smtClean="0"/>
              <a:t>krav på individens flexibilitet , anpassningsbarhet </a:t>
            </a:r>
            <a:r>
              <a:rPr lang="sv-SE" dirty="0" err="1" smtClean="0"/>
              <a:t>etc</a:t>
            </a:r>
            <a:r>
              <a:rPr lang="sv-SE" dirty="0" smtClean="0"/>
              <a:t> – begränsar (ytterligare) dessa föräldrars möjligheter?</a:t>
            </a:r>
          </a:p>
          <a:p>
            <a:endParaRPr lang="sv-SE" dirty="0"/>
          </a:p>
          <a:p>
            <a:r>
              <a:rPr lang="sv-SE" b="1" dirty="0"/>
              <a:t>olika lagar reglerar dem - och olika myndigheter administrerar </a:t>
            </a:r>
            <a:r>
              <a:rPr lang="sv-SE" dirty="0"/>
              <a:t>dem - vilket i sig kan försvåra tillgängligheten för dem som behöver stöd, inte minst om behoven grundas i kognitiva </a:t>
            </a:r>
            <a:r>
              <a:rPr lang="sv-SE" dirty="0" smtClean="0"/>
              <a:t>svårigheter</a:t>
            </a:r>
            <a:r>
              <a:rPr lang="sv-SE" dirty="0"/>
              <a:t> </a:t>
            </a:r>
            <a:r>
              <a:rPr lang="sv-SE" dirty="0" smtClean="0"/>
              <a:t>– </a:t>
            </a:r>
            <a:r>
              <a:rPr lang="sv-SE" b="1" dirty="0"/>
              <a:t>egna initiativ. </a:t>
            </a:r>
            <a:r>
              <a:rPr lang="sv-SE" dirty="0"/>
              <a:t>efterlyser en </a:t>
            </a:r>
            <a:r>
              <a:rPr lang="sv-SE" b="1" dirty="0"/>
              <a:t>samordnande funktion </a:t>
            </a:r>
            <a:r>
              <a:rPr lang="sv-SE" dirty="0"/>
              <a:t>som i högre grad ser till </a:t>
            </a:r>
            <a:r>
              <a:rPr lang="sv-SE" b="1" dirty="0"/>
              <a:t>familjens behov, även de ekonomiska</a:t>
            </a:r>
            <a:r>
              <a:rPr lang="sv-SE" dirty="0"/>
              <a:t>, som helhet. Att </a:t>
            </a:r>
            <a:r>
              <a:rPr lang="sv-SE" b="1" dirty="0"/>
              <a:t>inte veta vilket slags stöd man har rätt till </a:t>
            </a:r>
            <a:r>
              <a:rPr lang="sv-SE" dirty="0"/>
              <a:t>skulle kunna leda till, eller förvärra, ekonomisk utsatthet.</a:t>
            </a:r>
          </a:p>
        </p:txBody>
      </p:sp>
      <p:sp>
        <p:nvSpPr>
          <p:cNvPr id="4" name="Platshållare för bildnummer 3"/>
          <p:cNvSpPr>
            <a:spLocks noGrp="1"/>
          </p:cNvSpPr>
          <p:nvPr>
            <p:ph type="sldNum" sz="quarter" idx="10"/>
          </p:nvPr>
        </p:nvSpPr>
        <p:spPr/>
        <p:txBody>
          <a:bodyPr/>
          <a:lstStyle/>
          <a:p>
            <a:fld id="{62A10364-2855-4993-8664-A7191602F860}" type="slidenum">
              <a:rPr lang="sv-SE" smtClean="0"/>
              <a:t>10</a:t>
            </a:fld>
            <a:endParaRPr lang="sv-SE"/>
          </a:p>
        </p:txBody>
      </p:sp>
    </p:spTree>
    <p:extLst>
      <p:ext uri="{BB962C8B-B14F-4D97-AF65-F5344CB8AC3E}">
        <p14:creationId xmlns:p14="http://schemas.microsoft.com/office/powerpoint/2010/main" val="420874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hemterapeut, vilket till skillnad från en del andra insatser har ett </a:t>
            </a:r>
            <a:r>
              <a:rPr lang="sv-SE" b="1" dirty="0"/>
              <a:t>uttalat familjeperspektiv.</a:t>
            </a:r>
            <a:r>
              <a:rPr lang="sv-SE" dirty="0"/>
              <a:t> Häri ingår samverkan med de aktörer som är aktuella utifrån familjens situation och det finns därmed en slags inbyggd flexibilitet i insatsen. I hemterapeutens arbete kan alltså stöd i ekonomin ingå, vilket Maya återkommande lyfter fram som mycket positivt. </a:t>
            </a:r>
            <a:endParaRPr lang="sv-SE" dirty="0" smtClean="0"/>
          </a:p>
          <a:p>
            <a:endParaRPr lang="sv-SE" dirty="0"/>
          </a:p>
          <a:p>
            <a:r>
              <a:rPr lang="sv-SE" dirty="0" smtClean="0"/>
              <a:t>God man önskvärt, dock problematiskt med tanke på att </a:t>
            </a:r>
            <a:r>
              <a:rPr lang="sv-SE" b="1" dirty="0" smtClean="0"/>
              <a:t>det kostar + kräver diagnos </a:t>
            </a:r>
            <a:r>
              <a:rPr lang="sv-SE" dirty="0" smtClean="0"/>
              <a:t>(kommunalt?). Uttryckts från ÖFF att det är bökigt eftersom </a:t>
            </a:r>
            <a:r>
              <a:rPr lang="sv-SE" b="1" dirty="0" smtClean="0"/>
              <a:t>insatsen har ett individperspektiv. </a:t>
            </a:r>
            <a:r>
              <a:rPr lang="sv-SE" dirty="0" smtClean="0"/>
              <a:t> - ovana/obekvämt? att ha föräldrar som uppdragsgivare, behöver förhålla sig till barns behov</a:t>
            </a:r>
            <a:endParaRPr lang="sv-SE" b="1" dirty="0"/>
          </a:p>
        </p:txBody>
      </p:sp>
      <p:sp>
        <p:nvSpPr>
          <p:cNvPr id="4" name="Platshållare för bildnummer 3"/>
          <p:cNvSpPr>
            <a:spLocks noGrp="1"/>
          </p:cNvSpPr>
          <p:nvPr>
            <p:ph type="sldNum" sz="quarter" idx="10"/>
          </p:nvPr>
        </p:nvSpPr>
        <p:spPr/>
        <p:txBody>
          <a:bodyPr/>
          <a:lstStyle/>
          <a:p>
            <a:fld id="{62A10364-2855-4993-8664-A7191602F860}" type="slidenum">
              <a:rPr lang="sv-SE" smtClean="0"/>
              <a:t>11</a:t>
            </a:fld>
            <a:endParaRPr lang="sv-SE"/>
          </a:p>
        </p:txBody>
      </p:sp>
    </p:spTree>
    <p:extLst>
      <p:ext uri="{BB962C8B-B14F-4D97-AF65-F5344CB8AC3E}">
        <p14:creationId xmlns:p14="http://schemas.microsoft.com/office/powerpoint/2010/main" val="338490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Nätverk framställs som skyddsfaktor för dessa familjer (i sht barnen)  - här ofta </a:t>
            </a:r>
            <a:r>
              <a:rPr lang="sv-SE" b="1" dirty="0" smtClean="0"/>
              <a:t>ambivalens inför ekonomiskt stöd </a:t>
            </a:r>
            <a:r>
              <a:rPr lang="sv-SE" dirty="0" smtClean="0"/>
              <a:t>(ingen entydigt positiv: </a:t>
            </a:r>
            <a:r>
              <a:rPr lang="sv-SE" b="1" dirty="0" smtClean="0"/>
              <a:t>skam, känslor att osjälvständighet/otillräcklighet</a:t>
            </a:r>
            <a:r>
              <a:rPr lang="sv-SE" dirty="0" smtClean="0"/>
              <a:t>). Också många som </a:t>
            </a:r>
            <a:r>
              <a:rPr lang="sv-SE" b="1" dirty="0" smtClean="0"/>
              <a:t>saknar resursstarka nätverk (klass/KS som går i arv)</a:t>
            </a:r>
          </a:p>
          <a:p>
            <a:endParaRPr lang="sv-SE" dirty="0"/>
          </a:p>
          <a:p>
            <a:r>
              <a:rPr lang="sv-SE" dirty="0" smtClean="0"/>
              <a:t>Ekonomisk hjälp som </a:t>
            </a:r>
            <a:r>
              <a:rPr lang="sv-SE" b="1" dirty="0" smtClean="0"/>
              <a:t>makt och inflytande/socialt kapital </a:t>
            </a:r>
            <a:r>
              <a:rPr lang="sv-SE" dirty="0" smtClean="0"/>
              <a:t>genom bandet till barnbarnet</a:t>
            </a:r>
          </a:p>
          <a:p>
            <a:endParaRPr lang="sv-SE" dirty="0" smtClean="0"/>
          </a:p>
          <a:p>
            <a:r>
              <a:rPr lang="sv-SE" dirty="0" smtClean="0"/>
              <a:t>Också ex på </a:t>
            </a:r>
            <a:r>
              <a:rPr lang="sv-SE" b="1" dirty="0" smtClean="0"/>
              <a:t>ekonomiska övergrepp (beskriv</a:t>
            </a:r>
            <a:r>
              <a:rPr lang="sv-SE" dirty="0" smtClean="0"/>
              <a:t>) – dessa mödrar </a:t>
            </a:r>
            <a:r>
              <a:rPr lang="sv-SE" dirty="0" err="1" smtClean="0"/>
              <a:t>särskitlt</a:t>
            </a:r>
            <a:r>
              <a:rPr lang="sv-SE" dirty="0" smtClean="0"/>
              <a:t> utsatta? </a:t>
            </a:r>
            <a:r>
              <a:rPr lang="sv-SE" dirty="0" err="1" smtClean="0"/>
              <a:t>Etc</a:t>
            </a:r>
            <a:endParaRPr lang="sv-SE" dirty="0"/>
          </a:p>
        </p:txBody>
      </p:sp>
      <p:sp>
        <p:nvSpPr>
          <p:cNvPr id="4" name="Platshållare för bildnummer 3"/>
          <p:cNvSpPr>
            <a:spLocks noGrp="1"/>
          </p:cNvSpPr>
          <p:nvPr>
            <p:ph type="sldNum" sz="quarter" idx="10"/>
          </p:nvPr>
        </p:nvSpPr>
        <p:spPr/>
        <p:txBody>
          <a:bodyPr/>
          <a:lstStyle/>
          <a:p>
            <a:fld id="{62A10364-2855-4993-8664-A7191602F860}" type="slidenum">
              <a:rPr lang="sv-SE" smtClean="0"/>
              <a:t>12</a:t>
            </a:fld>
            <a:endParaRPr lang="sv-SE"/>
          </a:p>
        </p:txBody>
      </p:sp>
    </p:spTree>
    <p:extLst>
      <p:ext uri="{BB962C8B-B14F-4D97-AF65-F5344CB8AC3E}">
        <p14:creationId xmlns:p14="http://schemas.microsoft.com/office/powerpoint/2010/main" val="3815917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Både </a:t>
            </a:r>
            <a:r>
              <a:rPr lang="sv-SE" dirty="0" err="1" smtClean="0"/>
              <a:t>pga</a:t>
            </a:r>
            <a:r>
              <a:rPr lang="sv-SE" dirty="0" smtClean="0"/>
              <a:t> ekonomi o KS; </a:t>
            </a:r>
            <a:r>
              <a:rPr lang="sv-SE" b="1" dirty="0" smtClean="0"/>
              <a:t>utgifter och kommunikationen </a:t>
            </a:r>
            <a:r>
              <a:rPr lang="sv-SE" dirty="0" smtClean="0"/>
              <a:t>(veckobrev! Föräldramöten, annan info)</a:t>
            </a:r>
          </a:p>
          <a:p>
            <a:endParaRPr lang="sv-SE" dirty="0"/>
          </a:p>
          <a:p>
            <a:r>
              <a:rPr lang="sv-SE" dirty="0" smtClean="0"/>
              <a:t>Barns strat i skolan generellt, ”</a:t>
            </a:r>
            <a:r>
              <a:rPr lang="sv-SE" b="1" dirty="0" err="1" smtClean="0"/>
              <a:t>learning</a:t>
            </a:r>
            <a:r>
              <a:rPr lang="sv-SE" b="1" dirty="0" smtClean="0"/>
              <a:t> </a:t>
            </a:r>
            <a:r>
              <a:rPr lang="sv-SE" b="1" dirty="0" err="1" smtClean="0"/>
              <a:t>to</a:t>
            </a:r>
            <a:r>
              <a:rPr lang="sv-SE" b="1" dirty="0" smtClean="0"/>
              <a:t> be </a:t>
            </a:r>
            <a:r>
              <a:rPr lang="sv-SE" b="1" dirty="0" err="1" smtClean="0"/>
              <a:t>poor</a:t>
            </a:r>
            <a:r>
              <a:rPr lang="sv-SE" dirty="0" smtClean="0"/>
              <a:t>”: under </a:t>
            </a:r>
            <a:r>
              <a:rPr lang="sv-SE" b="1" dirty="0" smtClean="0"/>
              <a:t>lång tid anpassa sig </a:t>
            </a:r>
            <a:r>
              <a:rPr lang="sv-SE" dirty="0" smtClean="0"/>
              <a:t>till knappa ekonomiska, materiella och sociala villkor vilket framförts som skadligt för barn under lång sikt – hur blir det för dessa barn?</a:t>
            </a:r>
            <a:endParaRPr lang="sv-SE" dirty="0"/>
          </a:p>
        </p:txBody>
      </p:sp>
      <p:sp>
        <p:nvSpPr>
          <p:cNvPr id="4" name="Platshållare för bildnummer 3"/>
          <p:cNvSpPr>
            <a:spLocks noGrp="1"/>
          </p:cNvSpPr>
          <p:nvPr>
            <p:ph type="sldNum" sz="quarter" idx="10"/>
          </p:nvPr>
        </p:nvSpPr>
        <p:spPr/>
        <p:txBody>
          <a:bodyPr/>
          <a:lstStyle/>
          <a:p>
            <a:fld id="{62A10364-2855-4993-8664-A7191602F860}" type="slidenum">
              <a:rPr lang="sv-SE" smtClean="0"/>
              <a:t>13</a:t>
            </a:fld>
            <a:endParaRPr lang="sv-SE"/>
          </a:p>
        </p:txBody>
      </p:sp>
    </p:spTree>
    <p:extLst>
      <p:ext uri="{BB962C8B-B14F-4D97-AF65-F5344CB8AC3E}">
        <p14:creationId xmlns:p14="http://schemas.microsoft.com/office/powerpoint/2010/main" val="1979766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Föräldrarollen har i tidigare forskning diskuterats som något vuxna med intellektuell funktionsnedsättning kan se som ett eftersträvansvärt steg närmare normalitet. Det kan därför vara än </a:t>
            </a:r>
            <a:r>
              <a:rPr lang="sv-SE" b="1" dirty="0" smtClean="0"/>
              <a:t>viktigare för dessa föräldrar att få möjlighet att uppfylla föräldrarollens krav.</a:t>
            </a:r>
            <a:r>
              <a:rPr lang="sv-SE" dirty="0" smtClean="0"/>
              <a:t> De kognitiva svårigheterna begränsar möjligheten att hantera ekonomisk utsatthet, men då dessa båda problematiker ofta är sammanlänkade är det </a:t>
            </a:r>
            <a:r>
              <a:rPr lang="sv-SE" b="1" dirty="0" smtClean="0"/>
              <a:t>motiverat att stödet till dessa föräldrar också omfattar den ofta kritiska ekonomiska situationen. </a:t>
            </a:r>
          </a:p>
          <a:p>
            <a:endParaRPr lang="sv-SE" dirty="0" smtClean="0"/>
          </a:p>
          <a:p>
            <a:r>
              <a:rPr lang="sv-SE" dirty="0" smtClean="0"/>
              <a:t>I föräldrarnas berättelser om stöd för att underlätta problem med vardagsekonomin, framstår fungerande stöd </a:t>
            </a:r>
            <a:r>
              <a:rPr lang="sv-SE" b="1" dirty="0" smtClean="0"/>
              <a:t>mer som initiativ från enskilda stödpersoner än som ett systematiskt uppbyggt stöd. </a:t>
            </a:r>
            <a:r>
              <a:rPr lang="sv-SE" dirty="0" smtClean="0"/>
              <a:t>Mycket tyder på att den problematik som ligger bakom att dessa föräldrar ofta drabbas av att deras barn blir omhändertagna, försvåras ytterligare av ekonomiska problem. Kanske skulle deras situation underlättas om ekonomiska svårigheter i större utsträckning betraktades och hanterades som en dimension av funktionsnedsättningen?</a:t>
            </a:r>
            <a:endParaRPr lang="sv-SE" dirty="0"/>
          </a:p>
        </p:txBody>
      </p:sp>
      <p:sp>
        <p:nvSpPr>
          <p:cNvPr id="4" name="Slide Number Placeholder 3"/>
          <p:cNvSpPr>
            <a:spLocks noGrp="1"/>
          </p:cNvSpPr>
          <p:nvPr>
            <p:ph type="sldNum" sz="quarter" idx="10"/>
          </p:nvPr>
        </p:nvSpPr>
        <p:spPr/>
        <p:txBody>
          <a:bodyPr/>
          <a:lstStyle/>
          <a:p>
            <a:fld id="{62A10364-2855-4993-8664-A7191602F860}" type="slidenum">
              <a:rPr lang="sv-SE" smtClean="0"/>
              <a:t>14</a:t>
            </a:fld>
            <a:endParaRPr lang="sv-SE"/>
          </a:p>
        </p:txBody>
      </p:sp>
    </p:spTree>
    <p:extLst>
      <p:ext uri="{BB962C8B-B14F-4D97-AF65-F5344CB8AC3E}">
        <p14:creationId xmlns:p14="http://schemas.microsoft.com/office/powerpoint/2010/main" val="2155651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62A10364-2855-4993-8664-A7191602F860}" type="slidenum">
              <a:rPr lang="sv-SE" smtClean="0"/>
              <a:t>15</a:t>
            </a:fld>
            <a:endParaRPr lang="sv-SE"/>
          </a:p>
        </p:txBody>
      </p:sp>
    </p:spTree>
    <p:extLst>
      <p:ext uri="{BB962C8B-B14F-4D97-AF65-F5344CB8AC3E}">
        <p14:creationId xmlns:p14="http://schemas.microsoft.com/office/powerpoint/2010/main" val="69255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Ej praktiker</a:t>
            </a:r>
          </a:p>
          <a:p>
            <a:endParaRPr lang="sv-SE" dirty="0"/>
          </a:p>
          <a:p>
            <a:r>
              <a:rPr lang="sv-SE" dirty="0" err="1" smtClean="0"/>
              <a:t>Vr</a:t>
            </a:r>
            <a:r>
              <a:rPr lang="sv-SE" dirty="0" smtClean="0"/>
              <a:t> även </a:t>
            </a:r>
            <a:r>
              <a:rPr lang="sv-SE" dirty="0" err="1" smtClean="0"/>
              <a:t>ks</a:t>
            </a:r>
            <a:endParaRPr lang="sv-SE" dirty="0"/>
          </a:p>
        </p:txBody>
      </p:sp>
      <p:sp>
        <p:nvSpPr>
          <p:cNvPr id="4" name="Slide Number Placeholder 3"/>
          <p:cNvSpPr>
            <a:spLocks noGrp="1"/>
          </p:cNvSpPr>
          <p:nvPr>
            <p:ph type="sldNum" sz="quarter" idx="10"/>
          </p:nvPr>
        </p:nvSpPr>
        <p:spPr/>
        <p:txBody>
          <a:bodyPr/>
          <a:lstStyle/>
          <a:p>
            <a:fld id="{62A10364-2855-4993-8664-A7191602F860}" type="slidenum">
              <a:rPr lang="sv-SE" smtClean="0"/>
              <a:t>2</a:t>
            </a:fld>
            <a:endParaRPr lang="sv-SE"/>
          </a:p>
        </p:txBody>
      </p:sp>
    </p:spTree>
    <p:extLst>
      <p:ext uri="{BB962C8B-B14F-4D97-AF65-F5344CB8AC3E}">
        <p14:creationId xmlns:p14="http://schemas.microsoft.com/office/powerpoint/2010/main" val="1538179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Tillkomst – kunskapsglapp i </a:t>
            </a:r>
            <a:r>
              <a:rPr lang="sv-SE" dirty="0" err="1" smtClean="0"/>
              <a:t>EkU</a:t>
            </a:r>
            <a:endParaRPr lang="sv-SE" dirty="0"/>
          </a:p>
        </p:txBody>
      </p:sp>
      <p:sp>
        <p:nvSpPr>
          <p:cNvPr id="4" name="Slide Number Placeholder 3"/>
          <p:cNvSpPr>
            <a:spLocks noGrp="1"/>
          </p:cNvSpPr>
          <p:nvPr>
            <p:ph type="sldNum" sz="quarter" idx="10"/>
          </p:nvPr>
        </p:nvSpPr>
        <p:spPr/>
        <p:txBody>
          <a:bodyPr/>
          <a:lstStyle/>
          <a:p>
            <a:fld id="{62A10364-2855-4993-8664-A7191602F860}" type="slidenum">
              <a:rPr lang="sv-SE" smtClean="0"/>
              <a:t>3</a:t>
            </a:fld>
            <a:endParaRPr lang="sv-SE"/>
          </a:p>
        </p:txBody>
      </p:sp>
    </p:spTree>
    <p:extLst>
      <p:ext uri="{BB962C8B-B14F-4D97-AF65-F5344CB8AC3E}">
        <p14:creationId xmlns:p14="http://schemas.microsoft.com/office/powerpoint/2010/main" val="1775726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 - påverkar och hänger</a:t>
            </a:r>
            <a:r>
              <a:rPr lang="sv-SE" baseline="0" dirty="0" smtClean="0"/>
              <a:t> samman med </a:t>
            </a:r>
            <a:r>
              <a:rPr lang="sv-SE" baseline="0" dirty="0" err="1" smtClean="0"/>
              <a:t>kog</a:t>
            </a:r>
            <a:r>
              <a:rPr lang="sv-SE" baseline="0" dirty="0" smtClean="0"/>
              <a:t> </a:t>
            </a:r>
            <a:r>
              <a:rPr lang="sv-SE" baseline="0" dirty="0" err="1" smtClean="0"/>
              <a:t>sv</a:t>
            </a:r>
            <a:endParaRPr lang="sv-SE" dirty="0" smtClean="0"/>
          </a:p>
          <a:p>
            <a:endParaRPr lang="sv-SE" dirty="0" smtClean="0"/>
          </a:p>
          <a:p>
            <a:r>
              <a:rPr lang="sv-SE" dirty="0" smtClean="0"/>
              <a:t>Basalt föräldraansvar; försörja sina barn (sedan tidigare forskning belagt som stigmatiserat och skamfyllt – mönster bland dessa föräldrar som också i andra avseenden kan antas ha problem som påverkar förmåga till planering och struktur i vardagen </a:t>
            </a:r>
            <a:r>
              <a:rPr lang="sv-SE" dirty="0" err="1" smtClean="0"/>
              <a:t>etc</a:t>
            </a:r>
            <a:r>
              <a:rPr lang="sv-SE" dirty="0" smtClean="0"/>
              <a:t>). Fattiga föräldrar avkrävs skötsamhet och planering för att hantera den ekonomiska situationen – hur gör dessa?</a:t>
            </a:r>
          </a:p>
          <a:p>
            <a:endParaRPr lang="sv-SE" dirty="0"/>
          </a:p>
          <a:p>
            <a:r>
              <a:rPr lang="sv-SE" dirty="0" smtClean="0"/>
              <a:t>Haltande att jämföra två så olika lagstiftningar; dock backup vid intervjuerna (båda) eftersom det kan bli förvirrat när en familj uppbär stöd från båda</a:t>
            </a:r>
          </a:p>
          <a:p>
            <a:endParaRPr lang="sv-SE" dirty="0"/>
          </a:p>
          <a:p>
            <a:r>
              <a:rPr lang="sv-SE" dirty="0" smtClean="0"/>
              <a:t>Vilka kunskaps- och kompetensluckor behöver fyllas?</a:t>
            </a:r>
          </a:p>
          <a:p>
            <a:endParaRPr lang="sv-SE" dirty="0"/>
          </a:p>
        </p:txBody>
      </p:sp>
      <p:sp>
        <p:nvSpPr>
          <p:cNvPr id="4" name="Slide Number Placeholder 3"/>
          <p:cNvSpPr>
            <a:spLocks noGrp="1"/>
          </p:cNvSpPr>
          <p:nvPr>
            <p:ph type="sldNum" sz="quarter" idx="10"/>
          </p:nvPr>
        </p:nvSpPr>
        <p:spPr/>
        <p:txBody>
          <a:bodyPr/>
          <a:lstStyle/>
          <a:p>
            <a:fld id="{62A10364-2855-4993-8664-A7191602F860}" type="slidenum">
              <a:rPr lang="sv-SE" smtClean="0"/>
              <a:t>4</a:t>
            </a:fld>
            <a:endParaRPr lang="sv-SE"/>
          </a:p>
        </p:txBody>
      </p:sp>
    </p:spTree>
    <p:extLst>
      <p:ext uri="{BB962C8B-B14F-4D97-AF65-F5344CB8AC3E}">
        <p14:creationId xmlns:p14="http://schemas.microsoft.com/office/powerpoint/2010/main" val="3032583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Korrelation i sig välbelagd, betydligt mindre forskning om föräldrars/barns </a:t>
            </a:r>
            <a:r>
              <a:rPr lang="sv-SE" dirty="0" err="1" smtClean="0"/>
              <a:t>persp</a:t>
            </a:r>
            <a:r>
              <a:rPr lang="sv-SE" dirty="0" smtClean="0"/>
              <a:t> på det</a:t>
            </a:r>
          </a:p>
          <a:p>
            <a:endParaRPr lang="sv-SE" dirty="0"/>
          </a:p>
          <a:p>
            <a:r>
              <a:rPr lang="sv-SE" dirty="0" smtClean="0"/>
              <a:t>Nämn här, mer nästa </a:t>
            </a:r>
            <a:r>
              <a:rPr lang="sv-SE" dirty="0" err="1" smtClean="0"/>
              <a:t>slide</a:t>
            </a:r>
            <a:endParaRPr lang="sv-SE" dirty="0" smtClean="0"/>
          </a:p>
          <a:p>
            <a:endParaRPr lang="sv-SE" dirty="0" smtClean="0"/>
          </a:p>
          <a:p>
            <a:r>
              <a:rPr lang="sv-SE" dirty="0" smtClean="0"/>
              <a:t> - fokus på funktionsnedsättningens följder i sig, ekonomisk</a:t>
            </a:r>
            <a:r>
              <a:rPr lang="sv-SE" baseline="0" dirty="0" smtClean="0"/>
              <a:t> knapphet naturliggjord/förgivettagen? Barnperspektiv!</a:t>
            </a:r>
          </a:p>
          <a:p>
            <a:endParaRPr lang="sv-SE" dirty="0"/>
          </a:p>
          <a:p>
            <a:r>
              <a:rPr lang="sv-SE" dirty="0"/>
              <a:t>Studien utgår från teoretiska perspektiv och forskning rörande ekonomisk utsatthet i välfärdsstaten samt forskning om funktionsnedsättning och funktionalitet där relationen mellan funktionsnedsättningen och omvärlden, snarare än funktionshinder som individualiserad egenskap, betonas </a:t>
            </a:r>
          </a:p>
        </p:txBody>
      </p:sp>
      <p:sp>
        <p:nvSpPr>
          <p:cNvPr id="4" name="Slide Number Placeholder 3"/>
          <p:cNvSpPr>
            <a:spLocks noGrp="1"/>
          </p:cNvSpPr>
          <p:nvPr>
            <p:ph type="sldNum" sz="quarter" idx="10"/>
          </p:nvPr>
        </p:nvSpPr>
        <p:spPr/>
        <p:txBody>
          <a:bodyPr/>
          <a:lstStyle/>
          <a:p>
            <a:fld id="{62A10364-2855-4993-8664-A7191602F860}" type="slidenum">
              <a:rPr lang="sv-SE" smtClean="0"/>
              <a:t>5</a:t>
            </a:fld>
            <a:endParaRPr lang="sv-SE"/>
          </a:p>
        </p:txBody>
      </p:sp>
    </p:spTree>
    <p:extLst>
      <p:ext uri="{BB962C8B-B14F-4D97-AF65-F5344CB8AC3E}">
        <p14:creationId xmlns:p14="http://schemas.microsoft.com/office/powerpoint/2010/main" val="1677073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2533" y="4531271"/>
            <a:ext cx="5438775" cy="4467225"/>
          </a:xfrm>
        </p:spPr>
        <p:txBody>
          <a:bodyPr/>
          <a:lstStyle/>
          <a:p>
            <a:r>
              <a:rPr lang="sv-SE" dirty="0" smtClean="0"/>
              <a:t>Svårigheter bistånd </a:t>
            </a:r>
            <a:r>
              <a:rPr lang="sv-SE" dirty="0" err="1" smtClean="0"/>
              <a:t>pga</a:t>
            </a:r>
            <a:r>
              <a:rPr lang="sv-SE" dirty="0" smtClean="0"/>
              <a:t> krav på sysselsättning, svårt</a:t>
            </a:r>
            <a:r>
              <a:rPr lang="sv-SE" baseline="0" dirty="0" smtClean="0"/>
              <a:t> att leva upp till/svårt att kommunicera sina svårigheter (ännu svårare om det saknas diagnos)</a:t>
            </a:r>
          </a:p>
          <a:p>
            <a:endParaRPr lang="sv-SE" dirty="0" smtClean="0"/>
          </a:p>
          <a:p>
            <a:r>
              <a:rPr lang="sv-SE" dirty="0" smtClean="0"/>
              <a:t>Ek bistånd: förutsätts </a:t>
            </a:r>
            <a:r>
              <a:rPr lang="sv-SE" dirty="0"/>
              <a:t>att mottagaren dels </a:t>
            </a:r>
            <a:r>
              <a:rPr lang="sv-SE" b="1" dirty="0"/>
              <a:t>eftersträvar självförsörjning </a:t>
            </a:r>
            <a:r>
              <a:rPr lang="sv-SE" dirty="0"/>
              <a:t>genom lönearbete och dels </a:t>
            </a:r>
            <a:r>
              <a:rPr lang="sv-SE" b="1" dirty="0"/>
              <a:t>kan redovisa och hantera sin ekonomi </a:t>
            </a:r>
            <a:r>
              <a:rPr lang="sv-SE" dirty="0"/>
              <a:t>på ett adekvat sätt. Bådadera kan vara svårt för personer med kognitiva svårigheter; inte på grund av bristande motivation eller självdisciplin, utan för att det kan vara svårt att klara av utan rätt stöd. </a:t>
            </a:r>
          </a:p>
          <a:p>
            <a:pPr lvl="0"/>
            <a:endParaRPr lang="sv-SE" dirty="0" smtClean="0">
              <a:solidFill>
                <a:prstClr val="black"/>
              </a:solidFill>
            </a:endParaRPr>
          </a:p>
          <a:p>
            <a:pPr lvl="0"/>
            <a:r>
              <a:rPr lang="sv-SE" dirty="0" smtClean="0">
                <a:solidFill>
                  <a:prstClr val="black"/>
                </a:solidFill>
              </a:rPr>
              <a:t>Många saknar </a:t>
            </a:r>
            <a:r>
              <a:rPr lang="sv-SE" dirty="0">
                <a:solidFill>
                  <a:prstClr val="black"/>
                </a:solidFill>
              </a:rPr>
              <a:t>stöd enligt </a:t>
            </a:r>
            <a:r>
              <a:rPr lang="sv-SE" dirty="0" smtClean="0">
                <a:solidFill>
                  <a:prstClr val="black"/>
                </a:solidFill>
              </a:rPr>
              <a:t>LSS (kontaktperson, ledsagare, dagligverksamhet) </a:t>
            </a:r>
            <a:r>
              <a:rPr lang="sv-SE" dirty="0">
                <a:solidFill>
                  <a:prstClr val="black"/>
                </a:solidFill>
              </a:rPr>
              <a:t>eftersom de är utan </a:t>
            </a:r>
            <a:r>
              <a:rPr lang="sv-SE" dirty="0" smtClean="0">
                <a:solidFill>
                  <a:prstClr val="black"/>
                </a:solidFill>
              </a:rPr>
              <a:t>diagnos; sannolikt </a:t>
            </a:r>
            <a:r>
              <a:rPr lang="sv-SE" dirty="0">
                <a:solidFill>
                  <a:prstClr val="black"/>
                </a:solidFill>
              </a:rPr>
              <a:t>även svårt att få ekonomiskt stöd enligt </a:t>
            </a:r>
            <a:r>
              <a:rPr lang="sv-SE" dirty="0" err="1">
                <a:solidFill>
                  <a:prstClr val="black"/>
                </a:solidFill>
              </a:rPr>
              <a:t>SoL</a:t>
            </a:r>
            <a:r>
              <a:rPr lang="sv-SE" dirty="0">
                <a:solidFill>
                  <a:prstClr val="black"/>
                </a:solidFill>
              </a:rPr>
              <a:t> eftersom de på olika sätt har </a:t>
            </a:r>
            <a:r>
              <a:rPr lang="sv-SE" b="1" dirty="0">
                <a:solidFill>
                  <a:prstClr val="black"/>
                </a:solidFill>
              </a:rPr>
              <a:t>svårigheter att uppfylla de villkor </a:t>
            </a:r>
            <a:r>
              <a:rPr lang="sv-SE" dirty="0">
                <a:solidFill>
                  <a:prstClr val="black"/>
                </a:solidFill>
              </a:rPr>
              <a:t>som ställs eller kan dra sig för att söka stöd, kanske delvis just för att de saknar stöd genom LSS. Det är således </a:t>
            </a:r>
            <a:r>
              <a:rPr lang="sv-SE" b="1" dirty="0">
                <a:solidFill>
                  <a:prstClr val="black"/>
                </a:solidFill>
              </a:rPr>
              <a:t>möjligt att de aktuella lagarna, genom sina gränssättningar och tillämpningar, inte alltid medför adekvat ekonomiskt stöd </a:t>
            </a:r>
            <a:r>
              <a:rPr lang="sv-SE" dirty="0">
                <a:solidFill>
                  <a:prstClr val="black"/>
                </a:solidFill>
              </a:rPr>
              <a:t>till dessa föräldrar. </a:t>
            </a:r>
          </a:p>
          <a:p>
            <a:endParaRPr lang="sv-SE" dirty="0" smtClean="0"/>
          </a:p>
          <a:p>
            <a:r>
              <a:rPr lang="sv-SE" dirty="0" smtClean="0"/>
              <a:t>Ekonomisk </a:t>
            </a:r>
            <a:r>
              <a:rPr lang="sv-SE" dirty="0"/>
              <a:t>utsatthet kan också upplevas som något skamligt som bör </a:t>
            </a:r>
            <a:r>
              <a:rPr lang="sv-SE" dirty="0" smtClean="0"/>
              <a:t>döljas, familjerna </a:t>
            </a:r>
            <a:r>
              <a:rPr lang="sv-SE" dirty="0"/>
              <a:t>i denna studie utgör sannolikt inga undantag från detta, men situationen kompliceras här ytterligare av föräldrarnas funktionsnedsättning. Den ekonomiska utsattheten kan betraktas som en problematik vid sidan av </a:t>
            </a:r>
            <a:r>
              <a:rPr lang="sv-SE" dirty="0" err="1" smtClean="0"/>
              <a:t>funk.var</a:t>
            </a:r>
            <a:r>
              <a:rPr lang="sv-SE" dirty="0" smtClean="0"/>
              <a:t>, </a:t>
            </a:r>
            <a:r>
              <a:rPr lang="sv-SE" dirty="0"/>
              <a:t>men samtidigt djupt sammanlänkad med den då svårigheter uppstår i vardagen där såväl funktionsnedsättningen som den ekonomiska utsattheten måste hanteras.</a:t>
            </a:r>
          </a:p>
        </p:txBody>
      </p:sp>
      <p:sp>
        <p:nvSpPr>
          <p:cNvPr id="4" name="Slide Number Placeholder 3"/>
          <p:cNvSpPr>
            <a:spLocks noGrp="1"/>
          </p:cNvSpPr>
          <p:nvPr>
            <p:ph type="sldNum" sz="quarter" idx="10"/>
          </p:nvPr>
        </p:nvSpPr>
        <p:spPr/>
        <p:txBody>
          <a:bodyPr/>
          <a:lstStyle/>
          <a:p>
            <a:fld id="{62A10364-2855-4993-8664-A7191602F860}" type="slidenum">
              <a:rPr lang="sv-SE" smtClean="0"/>
              <a:t>6</a:t>
            </a:fld>
            <a:endParaRPr lang="sv-SE"/>
          </a:p>
        </p:txBody>
      </p:sp>
    </p:spTree>
    <p:extLst>
      <p:ext uri="{BB962C8B-B14F-4D97-AF65-F5344CB8AC3E}">
        <p14:creationId xmlns:p14="http://schemas.microsoft.com/office/powerpoint/2010/main" val="2482773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525" y="4459263"/>
            <a:ext cx="5616624" cy="5040560"/>
          </a:xfrm>
        </p:spPr>
        <p:txBody>
          <a:bodyPr/>
          <a:lstStyle/>
          <a:p>
            <a:r>
              <a:rPr lang="sv-SE" dirty="0" smtClean="0"/>
              <a:t>LSS, som till skillnad från </a:t>
            </a:r>
            <a:r>
              <a:rPr lang="sv-SE" dirty="0" err="1" smtClean="0"/>
              <a:t>SoL</a:t>
            </a:r>
            <a:r>
              <a:rPr lang="sv-SE" dirty="0" smtClean="0"/>
              <a:t> inte omfattar direkt ekonomiskt bistånd o</a:t>
            </a:r>
            <a:r>
              <a:rPr lang="sv-SE" baseline="0" dirty="0" smtClean="0"/>
              <a:t> därför knepig jämförelse; flera av informanterna uppbär dock stöd från båda o därför relevant att adressera: </a:t>
            </a:r>
          </a:p>
          <a:p>
            <a:r>
              <a:rPr lang="sv-SE" dirty="0" smtClean="0"/>
              <a:t>LSS fokuserar den funktionsnedsatta </a:t>
            </a:r>
            <a:r>
              <a:rPr lang="sv-SE" b="1" dirty="0" smtClean="0"/>
              <a:t>individen</a:t>
            </a:r>
            <a:r>
              <a:rPr lang="sv-SE" dirty="0" smtClean="0"/>
              <a:t> medan </a:t>
            </a:r>
            <a:r>
              <a:rPr lang="sv-SE" dirty="0" err="1" smtClean="0"/>
              <a:t>SoL</a:t>
            </a:r>
            <a:r>
              <a:rPr lang="sv-SE" dirty="0" smtClean="0"/>
              <a:t> har ett </a:t>
            </a:r>
            <a:r>
              <a:rPr lang="sv-SE" b="1" dirty="0" smtClean="0"/>
              <a:t>tydligare familjeperspektiv</a:t>
            </a:r>
            <a:r>
              <a:rPr lang="sv-SE" dirty="0" smtClean="0"/>
              <a:t>. Detta kan orsaka förvirring, dels hos de hjälpbehövande men även hos stödgivande instanser då samma familj kan få insatser enligt båda lagarna. Kan ett individanpassat stöd så som LSS avser utvidgas till att också omfatta ett familjeperspektiv? utanför </a:t>
            </a:r>
            <a:r>
              <a:rPr lang="sv-SE" dirty="0"/>
              <a:t>denna studies gränser att utforska detta närmare, men </a:t>
            </a:r>
            <a:r>
              <a:rPr lang="sv-SE" dirty="0" smtClean="0"/>
              <a:t>klart är </a:t>
            </a:r>
            <a:r>
              <a:rPr lang="sv-SE" dirty="0"/>
              <a:t>att de </a:t>
            </a:r>
            <a:r>
              <a:rPr lang="sv-SE" b="1" dirty="0"/>
              <a:t>skiftande perspektiven kan orsaka problem för dessa föräldrar </a:t>
            </a:r>
            <a:r>
              <a:rPr lang="sv-SE" dirty="0"/>
              <a:t>och vi noterar att familjerna befinner sig i ett </a:t>
            </a:r>
            <a:r>
              <a:rPr lang="sv-SE" b="1" dirty="0"/>
              <a:t>glapp</a:t>
            </a:r>
            <a:r>
              <a:rPr lang="sv-SE" dirty="0"/>
              <a:t> av såväl lagstiftningsmässig, socialpolitisk och diskursiv art vilket rimligen kan få konsekvenser för möjligheterna till lämpligt ekonomiskt stöd. </a:t>
            </a:r>
            <a:endParaRPr lang="sv-SE" dirty="0" smtClean="0"/>
          </a:p>
          <a:p>
            <a:endParaRPr lang="sv-SE" dirty="0" smtClean="0"/>
          </a:p>
          <a:p>
            <a:r>
              <a:rPr lang="sv-SE" dirty="0" smtClean="0"/>
              <a:t>(både vår data och tidigare forskning): skamkänslor och rädsla för stigmatisering hinder för att söka ekonomiskt bistånd ; rädsla att </a:t>
            </a:r>
            <a:r>
              <a:rPr lang="sv-SE" dirty="0" err="1" smtClean="0"/>
              <a:t>soc</a:t>
            </a:r>
            <a:r>
              <a:rPr lang="sv-SE" dirty="0" smtClean="0"/>
              <a:t> ska ta barnen</a:t>
            </a:r>
            <a:r>
              <a:rPr lang="en-US" dirty="0" smtClean="0"/>
              <a:t>. </a:t>
            </a:r>
            <a:r>
              <a:rPr lang="sv-SE" dirty="0" smtClean="0"/>
              <a:t>I </a:t>
            </a:r>
            <a:r>
              <a:rPr lang="sv-SE" dirty="0"/>
              <a:t>möten med professionella kan föräldrar </a:t>
            </a:r>
            <a:r>
              <a:rPr lang="sv-SE" dirty="0" smtClean="0"/>
              <a:t> också försöka </a:t>
            </a:r>
            <a:r>
              <a:rPr lang="sv-SE" b="1" dirty="0"/>
              <a:t>dölja </a:t>
            </a:r>
            <a:r>
              <a:rPr lang="sv-SE" dirty="0"/>
              <a:t>sin funktionsnedsättning, med den risk det innebär för bemötande och tillgång till stöd, samtidigt som </a:t>
            </a:r>
            <a:r>
              <a:rPr lang="sv-SE" b="1" dirty="0"/>
              <a:t>funktionsnedsättningen kan komplicera kommunikationen</a:t>
            </a:r>
            <a:r>
              <a:rPr lang="sv-SE" dirty="0"/>
              <a:t> av relevant information till rätt personer </a:t>
            </a:r>
            <a:r>
              <a:rPr lang="sv-SE" dirty="0" smtClean="0"/>
              <a:t>. Socialtjänst </a:t>
            </a:r>
            <a:r>
              <a:rPr lang="sv-SE" dirty="0"/>
              <a:t>och andra stödinstanser kan å sin sida misstolka uttryck för funktionsnedsättningar som slarv eller bristande uppmärksamhet </a:t>
            </a:r>
            <a:r>
              <a:rPr lang="sv-SE" dirty="0" smtClean="0"/>
              <a:t>vilket </a:t>
            </a:r>
            <a:r>
              <a:rPr lang="sv-SE" dirty="0"/>
              <a:t>också kan påverka möjligheterna till ekonomiskt stöd</a:t>
            </a:r>
            <a:r>
              <a:rPr lang="sv-SE" dirty="0" smtClean="0"/>
              <a:t>.</a:t>
            </a:r>
          </a:p>
          <a:p>
            <a:r>
              <a:rPr lang="sv-SE" b="1" dirty="0" smtClean="0"/>
              <a:t>Ekonomiskt </a:t>
            </a:r>
            <a:r>
              <a:rPr lang="sv-SE" b="1" dirty="0"/>
              <a:t>ansvarstagande formuleras ofta som en del av föräldraskapet. </a:t>
            </a:r>
            <a:r>
              <a:rPr lang="sv-SE" dirty="0"/>
              <a:t>Det reser frågor om vilka förväntningarna är på ett gott föräldraskap när ekonomin är knapp och inte minst vad som händer med de föräldrar som har </a:t>
            </a:r>
            <a:r>
              <a:rPr lang="sv-SE" b="1" dirty="0"/>
              <a:t>begränsade förutsättningar att hantera situationen på ett adekvat sätt. </a:t>
            </a:r>
          </a:p>
        </p:txBody>
      </p:sp>
      <p:sp>
        <p:nvSpPr>
          <p:cNvPr id="4" name="Slide Number Placeholder 3"/>
          <p:cNvSpPr>
            <a:spLocks noGrp="1"/>
          </p:cNvSpPr>
          <p:nvPr>
            <p:ph type="sldNum" sz="quarter" idx="10"/>
          </p:nvPr>
        </p:nvSpPr>
        <p:spPr/>
        <p:txBody>
          <a:bodyPr/>
          <a:lstStyle/>
          <a:p>
            <a:fld id="{62A10364-2855-4993-8664-A7191602F860}" type="slidenum">
              <a:rPr lang="sv-SE" smtClean="0"/>
              <a:t>7</a:t>
            </a:fld>
            <a:endParaRPr lang="sv-SE"/>
          </a:p>
        </p:txBody>
      </p:sp>
    </p:spTree>
    <p:extLst>
      <p:ext uri="{BB962C8B-B14F-4D97-AF65-F5344CB8AC3E}">
        <p14:creationId xmlns:p14="http://schemas.microsoft.com/office/powerpoint/2010/main" val="2626552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525" y="4315247"/>
            <a:ext cx="5472608" cy="5184576"/>
          </a:xfrm>
        </p:spPr>
        <p:txBody>
          <a:bodyPr/>
          <a:lstStyle/>
          <a:p>
            <a:endParaRPr lang="sv-SE" baseline="0" dirty="0" smtClean="0"/>
          </a:p>
          <a:p>
            <a:r>
              <a:rPr lang="sv-SE" baseline="0" dirty="0" smtClean="0"/>
              <a:t>KS/IF som risk; </a:t>
            </a:r>
            <a:r>
              <a:rPr lang="sv-SE" b="1" baseline="0" dirty="0" smtClean="0"/>
              <a:t>nära hälften </a:t>
            </a:r>
            <a:r>
              <a:rPr lang="sv-SE" baseline="0" dirty="0" smtClean="0"/>
              <a:t>av de barn som </a:t>
            </a:r>
            <a:r>
              <a:rPr lang="sv-SE" b="1" baseline="0" dirty="0" smtClean="0"/>
              <a:t>utreds </a:t>
            </a:r>
            <a:r>
              <a:rPr lang="sv-SE" baseline="0" dirty="0" smtClean="0"/>
              <a:t>av den sociala barnavården har föräldrar i behov av stöd på grund av kognitiva svårigheter. barnens behov tillgodoses ibland inte på ett adekvat sätt då föräldrarna inte på egen hand förmår upptäcka eller uppfylla dem</a:t>
            </a:r>
          </a:p>
          <a:p>
            <a:endParaRPr lang="sv-SE" dirty="0"/>
          </a:p>
          <a:p>
            <a:r>
              <a:rPr lang="sv-SE" baseline="0" dirty="0" smtClean="0"/>
              <a:t>Då föräldrarna kan ha än svårare att ta hand om flera barn betraktas </a:t>
            </a:r>
            <a:r>
              <a:rPr lang="sv-SE" b="1" baseline="0" dirty="0" smtClean="0"/>
              <a:t>närvaron av syskon som en försvårande omständighet </a:t>
            </a:r>
            <a:r>
              <a:rPr lang="sv-SE" baseline="0" dirty="0" smtClean="0"/>
              <a:t>eftersom belastningen på föräldrarna antas öka medan det </a:t>
            </a:r>
            <a:r>
              <a:rPr lang="sv-SE" b="1" baseline="0" dirty="0" smtClean="0"/>
              <a:t>beskrivs som en skyddsfaktor att vara ensambarn </a:t>
            </a:r>
            <a:r>
              <a:rPr lang="sv-SE" baseline="0" dirty="0" smtClean="0"/>
              <a:t>(men av barnen själva ibland som resurs att ha syskon) (Socialstyrelsen 2007; </a:t>
            </a:r>
            <a:r>
              <a:rPr lang="sv-SE" baseline="0" dirty="0" err="1" smtClean="0"/>
              <a:t>Faureholm</a:t>
            </a:r>
            <a:r>
              <a:rPr lang="sv-SE" baseline="0" dirty="0" smtClean="0"/>
              <a:t> 2006, 2010). Kognitiva svårigheter beskrivs också kunna medföra </a:t>
            </a:r>
            <a:r>
              <a:rPr lang="sv-SE" b="1" baseline="0" dirty="0" smtClean="0"/>
              <a:t>problem med att upprätthålla rutiner .</a:t>
            </a:r>
          </a:p>
          <a:p>
            <a:endParaRPr lang="sv-SE" dirty="0"/>
          </a:p>
          <a:p>
            <a:r>
              <a:rPr lang="en-US" baseline="0" dirty="0" smtClean="0"/>
              <a:t>“children’s own network of friends may be </a:t>
            </a:r>
            <a:r>
              <a:rPr lang="en-US" b="1" baseline="0" dirty="0" smtClean="0"/>
              <a:t>limited by their parent’s difficulties </a:t>
            </a:r>
            <a:r>
              <a:rPr lang="en-US" baseline="0" dirty="0" smtClean="0"/>
              <a:t>and </a:t>
            </a:r>
            <a:r>
              <a:rPr lang="en-US" b="1" baseline="0" dirty="0" smtClean="0"/>
              <a:t>research on child poverty has shown that children’s strategies to cope with – or disguise - poverty may lead to self-exclusion </a:t>
            </a:r>
            <a:r>
              <a:rPr lang="en-US" baseline="0" dirty="0" smtClean="0"/>
              <a:t>from arenas for social interaction with same-aged children” </a:t>
            </a:r>
            <a:r>
              <a:rPr lang="en-US" dirty="0" smtClean="0"/>
              <a:t> - </a:t>
            </a:r>
            <a:r>
              <a:rPr lang="en-US" b="1" dirty="0" err="1" smtClean="0"/>
              <a:t>dubbel</a:t>
            </a:r>
            <a:r>
              <a:rPr lang="en-US" b="1" dirty="0" smtClean="0"/>
              <a:t> </a:t>
            </a:r>
            <a:r>
              <a:rPr lang="en-US" b="1" dirty="0" err="1" smtClean="0"/>
              <a:t>utsatthet</a:t>
            </a:r>
            <a:r>
              <a:rPr lang="en-US" dirty="0" smtClean="0"/>
              <a:t>?</a:t>
            </a:r>
            <a:endParaRPr lang="sv-SE" baseline="0" dirty="0" smtClean="0"/>
          </a:p>
          <a:p>
            <a:endParaRPr lang="sv-SE" dirty="0"/>
          </a:p>
          <a:p>
            <a:endParaRPr lang="sv-SE" dirty="0" smtClean="0"/>
          </a:p>
          <a:p>
            <a:r>
              <a:rPr lang="sv-SE" b="1" dirty="0"/>
              <a:t>Barns perspektiv saknas </a:t>
            </a:r>
            <a:r>
              <a:rPr lang="sv-SE" dirty="0"/>
              <a:t>i studien – saknades finansiering inom ramen för detta projekt (har inte släppt det än dock)</a:t>
            </a:r>
          </a:p>
          <a:p>
            <a:r>
              <a:rPr lang="sv-SE" dirty="0"/>
              <a:t>inte orimligt att den sociala dimensionen blir än mer kännbar för barn vars föräldrar har kognitiva svårigheter eller andra typer av funktionsnedsättningar. För dem är ekonomin ofta långvarigt knapp och de kan då bli utsatta för dubbel stigmatisering.</a:t>
            </a:r>
          </a:p>
          <a:p>
            <a:endParaRPr lang="sv-SE" dirty="0"/>
          </a:p>
        </p:txBody>
      </p:sp>
      <p:sp>
        <p:nvSpPr>
          <p:cNvPr id="4" name="Slide Number Placeholder 3"/>
          <p:cNvSpPr>
            <a:spLocks noGrp="1"/>
          </p:cNvSpPr>
          <p:nvPr>
            <p:ph type="sldNum" sz="quarter" idx="10"/>
          </p:nvPr>
        </p:nvSpPr>
        <p:spPr/>
        <p:txBody>
          <a:bodyPr/>
          <a:lstStyle/>
          <a:p>
            <a:fld id="{62A10364-2855-4993-8664-A7191602F860}" type="slidenum">
              <a:rPr lang="sv-SE" smtClean="0"/>
              <a:t>8</a:t>
            </a:fld>
            <a:endParaRPr lang="sv-SE"/>
          </a:p>
        </p:txBody>
      </p:sp>
    </p:spTree>
    <p:extLst>
      <p:ext uri="{BB962C8B-B14F-4D97-AF65-F5344CB8AC3E}">
        <p14:creationId xmlns:p14="http://schemas.microsoft.com/office/powerpoint/2010/main" val="379422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2533" y="4531271"/>
            <a:ext cx="5760640" cy="5184576"/>
          </a:xfrm>
        </p:spPr>
        <p:txBody>
          <a:bodyPr/>
          <a:lstStyle/>
          <a:p>
            <a:r>
              <a:rPr lang="sv-SE" dirty="0" smtClean="0"/>
              <a:t>Självrekrytering understryker forskningsfrågornas relevans</a:t>
            </a:r>
          </a:p>
          <a:p>
            <a:endParaRPr lang="sv-SE" dirty="0" smtClean="0"/>
          </a:p>
          <a:p>
            <a:r>
              <a:rPr lang="sv-SE" dirty="0" smtClean="0"/>
              <a:t>Merparten hade sjukersättning och endast en av informanterna hade delvis inkomst i form av lön. Övriga inkomstformer var vid intervjutillfället arbetslivsintroduktion, försäkringsutbetalning, underhållsstöd, vårdbidrag och barnbidrag . Flera har sökt ekonomiskt bistånd, då de upplevt att de befintliga ersättningarna inte räcker för att täcka familjens behov, men av olika skäl fått avslag.  I flera fall </a:t>
            </a:r>
            <a:r>
              <a:rPr lang="sv-SE" b="1" dirty="0" smtClean="0"/>
              <a:t>allvarlig ekonomisk utsatthet </a:t>
            </a:r>
            <a:r>
              <a:rPr lang="sv-SE" dirty="0" smtClean="0"/>
              <a:t>(</a:t>
            </a:r>
            <a:r>
              <a:rPr lang="sv-SE" b="1" dirty="0" smtClean="0"/>
              <a:t>avstängd el, vräkningsrisk</a:t>
            </a:r>
            <a:r>
              <a:rPr lang="sv-SE" dirty="0" smtClean="0"/>
              <a:t>) vilket reser frågor om barnens situation bl.a. – mer forskning skulle behövas!</a:t>
            </a:r>
          </a:p>
          <a:p>
            <a:r>
              <a:rPr lang="sv-SE" dirty="0" smtClean="0"/>
              <a:t>Intervjuer i lokaler tillhörande verksamheter för familjer där föräldrarna har </a:t>
            </a:r>
            <a:r>
              <a:rPr lang="sv-SE" dirty="0" err="1" smtClean="0"/>
              <a:t>ks</a:t>
            </a:r>
            <a:r>
              <a:rPr lang="sv-SE" dirty="0" smtClean="0"/>
              <a:t>. Ingen annan än informant och projektgrupp var närvarande i rummet, med undantag för en intervju där </a:t>
            </a:r>
            <a:r>
              <a:rPr lang="sv-SE" b="1" dirty="0" smtClean="0"/>
              <a:t>ledsagare</a:t>
            </a:r>
            <a:r>
              <a:rPr lang="sv-SE" dirty="0" smtClean="0"/>
              <a:t> satt med på informantens begäran. </a:t>
            </a:r>
          </a:p>
          <a:p>
            <a:endParaRPr lang="sv-SE" dirty="0" smtClean="0"/>
          </a:p>
          <a:p>
            <a:r>
              <a:rPr lang="sv-SE" dirty="0" smtClean="0"/>
              <a:t>även </a:t>
            </a:r>
            <a:r>
              <a:rPr lang="sv-SE" b="1" dirty="0" smtClean="0"/>
              <a:t>expertintervjuer</a:t>
            </a:r>
            <a:r>
              <a:rPr lang="sv-SE" dirty="0" smtClean="0"/>
              <a:t> inom verksamheter riktade till dessa familjer, däribland överförmyndarförvaltningen gällande goda män och kommunens råd- och stödverksamhet. Syftet var att få exempel på professionellas uppfattning om villkoren för, och stödet till, dessa familjer. Dessa intervjuer utgör inte en del av analysen (intervjuutdrag har dock använts för att kommentera resonemang) och har därför inte analyserats på samma</a:t>
            </a:r>
            <a:r>
              <a:rPr lang="sv-SE" baseline="0" dirty="0" smtClean="0"/>
              <a:t> sätt</a:t>
            </a:r>
          </a:p>
          <a:p>
            <a:endParaRPr lang="sv-SE" baseline="0" dirty="0" smtClean="0"/>
          </a:p>
          <a:p>
            <a:r>
              <a:rPr lang="sv-SE" baseline="0" dirty="0" smtClean="0"/>
              <a:t>etikprövat</a:t>
            </a:r>
            <a:endParaRPr lang="sv-SE" dirty="0"/>
          </a:p>
        </p:txBody>
      </p:sp>
      <p:sp>
        <p:nvSpPr>
          <p:cNvPr id="4" name="Slide Number Placeholder 3"/>
          <p:cNvSpPr>
            <a:spLocks noGrp="1"/>
          </p:cNvSpPr>
          <p:nvPr>
            <p:ph type="sldNum" sz="quarter" idx="10"/>
          </p:nvPr>
        </p:nvSpPr>
        <p:spPr/>
        <p:txBody>
          <a:bodyPr/>
          <a:lstStyle/>
          <a:p>
            <a:fld id="{62A10364-2855-4993-8664-A7191602F860}" type="slidenum">
              <a:rPr lang="sv-SE" smtClean="0"/>
              <a:t>9</a:t>
            </a:fld>
            <a:endParaRPr lang="sv-SE"/>
          </a:p>
        </p:txBody>
      </p:sp>
    </p:spTree>
    <p:extLst>
      <p:ext uri="{BB962C8B-B14F-4D97-AF65-F5344CB8AC3E}">
        <p14:creationId xmlns:p14="http://schemas.microsoft.com/office/powerpoint/2010/main" val="233786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dirty="0"/>
          </a:p>
        </p:txBody>
      </p:sp>
      <p:sp>
        <p:nvSpPr>
          <p:cNvPr id="5" name="Rectangle 5"/>
          <p:cNvSpPr>
            <a:spLocks noGrp="1" noChangeArrowheads="1"/>
          </p:cNvSpPr>
          <p:nvPr>
            <p:ph type="ftr" sz="quarter" idx="11"/>
          </p:nvPr>
        </p:nvSpPr>
        <p:spPr>
          <a:ln/>
        </p:spPr>
        <p:txBody>
          <a:bodyPr/>
          <a:lstStyle>
            <a:lvl1pPr>
              <a:defRPr/>
            </a:lvl1pPr>
          </a:lstStyle>
          <a:p>
            <a:endParaRPr lang="sv-SE" dirty="0"/>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dirty="0"/>
          </a:p>
        </p:txBody>
      </p:sp>
    </p:spTree>
    <p:extLst>
      <p:ext uri="{BB962C8B-B14F-4D97-AF65-F5344CB8AC3E}">
        <p14:creationId xmlns:p14="http://schemas.microsoft.com/office/powerpoint/2010/main" val="391166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84776" cy="1143000"/>
          </a:xfrm>
        </p:spPr>
        <p:txBody>
          <a:bodyPr/>
          <a:lstStyle>
            <a:lvl1pPr algn="r">
              <a:defRPr sz="3600"/>
            </a:lvl1pPr>
          </a:lstStyle>
          <a:p>
            <a:r>
              <a:rPr lang="sv-SE" smtClean="0"/>
              <a:t>Klicka här för att ändra format</a:t>
            </a:r>
            <a:endParaRPr lang="sv-SE" dirty="0"/>
          </a:p>
        </p:txBody>
      </p:sp>
      <p:sp>
        <p:nvSpPr>
          <p:cNvPr id="3" name="Platshållare för lodrät text 2"/>
          <p:cNvSpPr>
            <a:spLocks noGrp="1"/>
          </p:cNvSpPr>
          <p:nvPr>
            <p:ph type="body" orient="vert" idx="1"/>
          </p:nvPr>
        </p:nvSpPr>
        <p:spPr>
          <a:xfrm>
            <a:off x="685800" y="1981200"/>
            <a:ext cx="8062664" cy="41148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3683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42191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84776" cy="1143000"/>
          </a:xfrm>
        </p:spPr>
        <p:txBody>
          <a:bodyPr/>
          <a:lstStyle>
            <a:lvl1pPr algn="r">
              <a:defRPr sz="3600"/>
            </a:lvl1pPr>
          </a:lstStyle>
          <a:p>
            <a:r>
              <a:rPr lang="sv-SE" smtClean="0"/>
              <a:t>Klicka här för att ändra format</a:t>
            </a:r>
            <a:endParaRPr lang="sv-SE" dirty="0"/>
          </a:p>
        </p:txBody>
      </p:sp>
      <p:sp>
        <p:nvSpPr>
          <p:cNvPr id="3" name="Platshållare för innehåll 2"/>
          <p:cNvSpPr>
            <a:spLocks noGrp="1"/>
          </p:cNvSpPr>
          <p:nvPr>
            <p:ph idx="1"/>
          </p:nvPr>
        </p:nvSpPr>
        <p:spPr>
          <a:xfrm>
            <a:off x="685800" y="1981200"/>
            <a:ext cx="8062664" cy="4114800"/>
          </a:xfrm>
        </p:spPr>
        <p:txBody>
          <a:bodyPr/>
          <a:lstStyle>
            <a:lvl1pPr>
              <a:defRPr sz="2400"/>
            </a:lvl1pPr>
            <a:lvl2pPr>
              <a:defRPr sz="2400"/>
            </a:lvl2pPr>
            <a:lvl3pPr>
              <a:defRPr sz="2400"/>
            </a:lvl3pPr>
            <a:lvl4pPr>
              <a:defRPr sz="2400"/>
            </a:lvl4pPr>
            <a:lvl5pPr>
              <a:defRPr sz="24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49871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62531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12768" cy="1143000"/>
          </a:xfrm>
        </p:spPr>
        <p:txBody>
          <a:bodyPr/>
          <a:lstStyle>
            <a:lvl1pPr algn="r">
              <a:defRPr sz="3600"/>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685800" y="1981200"/>
            <a:ext cx="3810000" cy="41148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981200"/>
            <a:ext cx="4028256" cy="41148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74965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835696" y="260648"/>
            <a:ext cx="6984776" cy="1143000"/>
          </a:xfrm>
        </p:spPr>
        <p:txBody>
          <a:bodyPr/>
          <a:lstStyle>
            <a:lvl1pPr algn="r">
              <a:defRPr sz="3600"/>
            </a:lvl1pPr>
          </a:lstStyle>
          <a:p>
            <a:r>
              <a:rPr lang="sv-SE" smtClean="0"/>
              <a:t>Klicka här för att ändra format</a:t>
            </a:r>
            <a:endParaRPr lang="sv-SE" dirty="0"/>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5" y="1535113"/>
            <a:ext cx="41754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175447"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8" name="Rectangle 5"/>
          <p:cNvSpPr>
            <a:spLocks noGrp="1" noChangeArrowheads="1"/>
          </p:cNvSpPr>
          <p:nvPr>
            <p:ph type="ftr" sz="quarter" idx="11"/>
          </p:nvPr>
        </p:nvSpPr>
        <p:spPr>
          <a:ln/>
        </p:spPr>
        <p:txBody>
          <a:bodyPr/>
          <a:lstStyle>
            <a:lvl1pPr>
              <a:defRPr/>
            </a:lvl1pPr>
          </a:lstStyle>
          <a:p>
            <a:endParaRPr lang="sv-SE"/>
          </a:p>
        </p:txBody>
      </p:sp>
      <p:sp>
        <p:nvSpPr>
          <p:cNvPr id="9"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94492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84776" cy="1143000"/>
          </a:xfrm>
        </p:spPr>
        <p:txBody>
          <a:bodyPr/>
          <a:lstStyle>
            <a:lvl1pPr algn="r">
              <a:defRPr sz="3600"/>
            </a:lvl1pPr>
          </a:lstStyle>
          <a:p>
            <a:r>
              <a:rPr lang="sv-SE" smtClean="0"/>
              <a:t>Klicka här för att ändra format</a:t>
            </a:r>
            <a:endParaRPr lang="sv-SE" dirty="0"/>
          </a:p>
        </p:txBody>
      </p:sp>
      <p:sp>
        <p:nvSpPr>
          <p:cNvPr id="3"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4" name="Rectangle 5"/>
          <p:cNvSpPr>
            <a:spLocks noGrp="1" noChangeArrowheads="1"/>
          </p:cNvSpPr>
          <p:nvPr>
            <p:ph type="ftr" sz="quarter" idx="11"/>
          </p:nvPr>
        </p:nvSpPr>
        <p:spPr>
          <a:ln/>
        </p:spPr>
        <p:txBody>
          <a:bodyPr/>
          <a:lstStyle>
            <a:lvl1pPr>
              <a:defRPr/>
            </a:lvl1pPr>
          </a:lstStyle>
          <a:p>
            <a:endParaRPr lang="sv-SE"/>
          </a:p>
        </p:txBody>
      </p:sp>
      <p:sp>
        <p:nvSpPr>
          <p:cNvPr id="5"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02508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3" name="Rectangle 5"/>
          <p:cNvSpPr>
            <a:spLocks noGrp="1" noChangeArrowheads="1"/>
          </p:cNvSpPr>
          <p:nvPr>
            <p:ph type="ftr" sz="quarter" idx="11"/>
          </p:nvPr>
        </p:nvSpPr>
        <p:spPr>
          <a:ln/>
        </p:spPr>
        <p:txBody>
          <a:bodyPr/>
          <a:lstStyle>
            <a:lvl1pPr>
              <a:defRPr/>
            </a:lvl1pPr>
          </a:lstStyle>
          <a:p>
            <a:endParaRPr lang="sv-SE"/>
          </a:p>
        </p:txBody>
      </p:sp>
      <p:sp>
        <p:nvSpPr>
          <p:cNvPr id="4"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51962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285082"/>
            <a:ext cx="1653880" cy="1055686"/>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200" y="1700808"/>
            <a:ext cx="3008313"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44790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2017-10-18</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82644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fld id="{3F379996-8152-429A-94E5-CC0066161542}" type="datetimeFigureOut">
              <a:rPr lang="sv-SE" smtClean="0"/>
              <a:t>2017-10-18</a:t>
            </a:fld>
            <a:endParaRPr lang="sv-S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sv-S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36053086-40E5-4673-9B4A-FC81B10CE5DE}" type="slidenum">
              <a:rPr lang="sv-SE" smtClean="0"/>
              <a:t>‹#›</a:t>
            </a:fld>
            <a:endParaRPr lang="sv-SE"/>
          </a:p>
        </p:txBody>
      </p:sp>
      <p:pic>
        <p:nvPicPr>
          <p:cNvPr id="1031" name="Picture 7" descr="powertojob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p:cNvSpPr txBox="1">
            <a:spLocks noChangeArrowheads="1"/>
          </p:cNvSpPr>
          <p:nvPr/>
        </p:nvSpPr>
        <p:spPr bwMode="auto">
          <a:xfrm>
            <a:off x="2895600" y="1600200"/>
            <a:ext cx="2895600" cy="457200"/>
          </a:xfrm>
          <a:prstGeom prst="rect">
            <a:avLst/>
          </a:prstGeom>
          <a:noFill/>
          <a:ln w="9525">
            <a:noFill/>
            <a:miter lim="800000"/>
            <a:headEnd/>
            <a:tailEnd/>
          </a:ln>
        </p:spPr>
        <p:txBody>
          <a:bodyPr>
            <a:spAutoFit/>
          </a:bodyPr>
          <a:lstStyle>
            <a:lvl1pPr>
              <a:defRPr sz="2400">
                <a:solidFill>
                  <a:schemeClr val="tx1"/>
                </a:solidFill>
                <a:latin typeface="Berling" pitchFamily="18" charset="0"/>
                <a:ea typeface="ＭＳ Ｐゴシック" charset="-128"/>
              </a:defRPr>
            </a:lvl1pPr>
            <a:lvl2pPr marL="37931725" indent="-37474525">
              <a:defRPr sz="2400">
                <a:solidFill>
                  <a:schemeClr val="tx1"/>
                </a:solidFill>
                <a:latin typeface="Berling" pitchFamily="18" charset="0"/>
                <a:ea typeface="ＭＳ Ｐゴシック" charset="-128"/>
              </a:defRPr>
            </a:lvl2pPr>
            <a:lvl3pPr>
              <a:defRPr sz="2400">
                <a:solidFill>
                  <a:schemeClr val="tx1"/>
                </a:solidFill>
                <a:latin typeface="Berling" pitchFamily="18" charset="0"/>
                <a:ea typeface="ＭＳ Ｐゴシック" charset="-128"/>
              </a:defRPr>
            </a:lvl3pPr>
            <a:lvl4pPr>
              <a:defRPr sz="2400">
                <a:solidFill>
                  <a:schemeClr val="tx1"/>
                </a:solidFill>
                <a:latin typeface="Berling" pitchFamily="18" charset="0"/>
                <a:ea typeface="ＭＳ Ｐゴシック" charset="-128"/>
              </a:defRPr>
            </a:lvl4pPr>
            <a:lvl5pPr>
              <a:defRPr sz="2400">
                <a:solidFill>
                  <a:schemeClr val="tx1"/>
                </a:solidFill>
                <a:latin typeface="Berling" pitchFamily="18" charset="0"/>
                <a:ea typeface="ＭＳ Ｐゴシック" charset="-128"/>
              </a:defRPr>
            </a:lvl5pPr>
            <a:lvl6pPr marL="457200" eaLnBrk="0" fontAlgn="base" hangingPunct="0">
              <a:spcBef>
                <a:spcPct val="0"/>
              </a:spcBef>
              <a:spcAft>
                <a:spcPct val="0"/>
              </a:spcAft>
              <a:defRPr sz="2400">
                <a:solidFill>
                  <a:schemeClr val="tx1"/>
                </a:solidFill>
                <a:latin typeface="Berling" pitchFamily="18" charset="0"/>
                <a:ea typeface="ＭＳ Ｐゴシック" charset="-128"/>
              </a:defRPr>
            </a:lvl6pPr>
            <a:lvl7pPr marL="914400" eaLnBrk="0" fontAlgn="base" hangingPunct="0">
              <a:spcBef>
                <a:spcPct val="0"/>
              </a:spcBef>
              <a:spcAft>
                <a:spcPct val="0"/>
              </a:spcAft>
              <a:defRPr sz="2400">
                <a:solidFill>
                  <a:schemeClr val="tx1"/>
                </a:solidFill>
                <a:latin typeface="Berling" pitchFamily="18" charset="0"/>
                <a:ea typeface="ＭＳ Ｐゴシック" charset="-128"/>
              </a:defRPr>
            </a:lvl7pPr>
            <a:lvl8pPr marL="1371600" eaLnBrk="0" fontAlgn="base" hangingPunct="0">
              <a:spcBef>
                <a:spcPct val="0"/>
              </a:spcBef>
              <a:spcAft>
                <a:spcPct val="0"/>
              </a:spcAft>
              <a:defRPr sz="2400">
                <a:solidFill>
                  <a:schemeClr val="tx1"/>
                </a:solidFill>
                <a:latin typeface="Berling" pitchFamily="18" charset="0"/>
                <a:ea typeface="ＭＳ Ｐゴシック" charset="-128"/>
              </a:defRPr>
            </a:lvl8pPr>
            <a:lvl9pPr marL="1828800" eaLnBrk="0" fontAlgn="base" hangingPunct="0">
              <a:spcBef>
                <a:spcPct val="0"/>
              </a:spcBef>
              <a:spcAft>
                <a:spcPct val="0"/>
              </a:spcAft>
              <a:defRPr sz="2400">
                <a:solidFill>
                  <a:schemeClr val="tx1"/>
                </a:solidFill>
                <a:latin typeface="Berling" pitchFamily="18" charset="0"/>
                <a:ea typeface="ＭＳ Ｐゴシック" charset="-128"/>
              </a:defRPr>
            </a:lvl9pPr>
          </a:lstStyle>
          <a:p>
            <a:pPr>
              <a:spcBef>
                <a:spcPct val="50000"/>
              </a:spcBef>
              <a:defRPr/>
            </a:pPr>
            <a:endParaRPr lang="sv-SE" smtClean="0">
              <a:latin typeface="Arial" charset="0"/>
            </a:endParaRPr>
          </a:p>
        </p:txBody>
      </p:sp>
      <p:pic>
        <p:nvPicPr>
          <p:cNvPr id="9" name="Bildobjekt 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defRPr>
      </a:lvl5pPr>
      <a:lvl6pPr marL="457200" algn="ctr" rtl="0" eaLnBrk="1" fontAlgn="base" hangingPunct="1">
        <a:spcBef>
          <a:spcPct val="0"/>
        </a:spcBef>
        <a:spcAft>
          <a:spcPct val="0"/>
        </a:spcAft>
        <a:defRPr sz="4400">
          <a:solidFill>
            <a:schemeClr val="tx2"/>
          </a:solidFill>
          <a:latin typeface="Arial" charset="0"/>
          <a:ea typeface="ＭＳ Ｐゴシック" charset="-128"/>
        </a:defRPr>
      </a:lvl6pPr>
      <a:lvl7pPr marL="914400" algn="ctr" rtl="0" eaLnBrk="1" fontAlgn="base" hangingPunct="1">
        <a:spcBef>
          <a:spcPct val="0"/>
        </a:spcBef>
        <a:spcAft>
          <a:spcPct val="0"/>
        </a:spcAft>
        <a:defRPr sz="4400">
          <a:solidFill>
            <a:schemeClr val="tx2"/>
          </a:solidFill>
          <a:latin typeface="Arial" charset="0"/>
          <a:ea typeface="ＭＳ Ｐゴシック" charset="-128"/>
        </a:defRPr>
      </a:lvl7pPr>
      <a:lvl8pPr marL="1371600" algn="ctr" rtl="0" eaLnBrk="1" fontAlgn="base" hangingPunct="1">
        <a:spcBef>
          <a:spcPct val="0"/>
        </a:spcBef>
        <a:spcAft>
          <a:spcPct val="0"/>
        </a:spcAft>
        <a:defRPr sz="4400">
          <a:solidFill>
            <a:schemeClr val="tx2"/>
          </a:solidFill>
          <a:latin typeface="Arial" charset="0"/>
          <a:ea typeface="ＭＳ Ｐゴシック" charset="-128"/>
        </a:defRPr>
      </a:lvl8pPr>
      <a:lvl9pPr marL="1828800" algn="ctr" rtl="0" eaLnBrk="1" fontAlgn="base" hangingPunct="1">
        <a:spcBef>
          <a:spcPct val="0"/>
        </a:spcBef>
        <a:spcAft>
          <a:spcPct val="0"/>
        </a:spcAft>
        <a:defRPr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ina.fernqvist@ibf.uu.s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971600" y="2708920"/>
            <a:ext cx="6984776" cy="1143000"/>
          </a:xfrm>
        </p:spPr>
        <p:txBody>
          <a:bodyPr/>
          <a:lstStyle/>
          <a:p>
            <a:pPr algn="ctr">
              <a:lnSpc>
                <a:spcPct val="115000"/>
              </a:lnSpc>
              <a:spcAft>
                <a:spcPts val="1000"/>
              </a:spcAft>
            </a:pPr>
            <a:r>
              <a:rPr lang="sv-SE" sz="1400" i="1" dirty="0">
                <a:latin typeface="Constantia" panose="02030602050306030303" pitchFamily="18" charset="0"/>
              </a:rPr>
              <a:t/>
            </a:r>
            <a:br>
              <a:rPr lang="sv-SE" sz="1400" i="1" dirty="0">
                <a:latin typeface="Constantia" panose="02030602050306030303" pitchFamily="18" charset="0"/>
              </a:rPr>
            </a:br>
            <a:r>
              <a:rPr lang="sv-SE" dirty="0"/>
              <a:t/>
            </a:r>
            <a:br>
              <a:rPr lang="sv-SE" dirty="0"/>
            </a:br>
            <a:r>
              <a:rPr lang="sv-SE" b="1" dirty="0">
                <a:latin typeface="Constantia" panose="02030602050306030303" pitchFamily="18" charset="0"/>
              </a:rPr>
              <a:t>Ekonomiska och kognitiva svårigheter: perspektiv från föräldrar och det sociala arbetets praktik</a:t>
            </a:r>
            <a:r>
              <a:rPr lang="sv-SE" b="1" dirty="0">
                <a:latin typeface="Constantia" panose="02030602050306030303" pitchFamily="18" charset="0"/>
                <a:cs typeface="Mongolian Baiti" panose="03000500000000000000" pitchFamily="66" charset="0"/>
              </a:rPr>
              <a:t/>
            </a:r>
            <a:br>
              <a:rPr lang="sv-SE" b="1" dirty="0">
                <a:latin typeface="Constantia" panose="02030602050306030303" pitchFamily="18" charset="0"/>
                <a:cs typeface="Mongolian Baiti" panose="03000500000000000000" pitchFamily="66" charset="0"/>
              </a:rPr>
            </a:br>
            <a:r>
              <a:rPr lang="sv-SE" dirty="0" smtClean="0">
                <a:latin typeface="Constantia" panose="02030602050306030303" pitchFamily="18" charset="0"/>
                <a:cs typeface="Mongolian Baiti" panose="03000500000000000000" pitchFamily="66" charset="0"/>
              </a:rPr>
              <a:t/>
            </a:r>
            <a:br>
              <a:rPr lang="sv-SE" dirty="0" smtClean="0">
                <a:latin typeface="Constantia" panose="02030602050306030303" pitchFamily="18" charset="0"/>
                <a:cs typeface="Mongolian Baiti" panose="03000500000000000000" pitchFamily="66" charset="0"/>
              </a:rPr>
            </a:br>
            <a:endParaRPr lang="sv-SE" dirty="0">
              <a:latin typeface="Constantia" panose="02030602050306030303" pitchFamily="18" charset="0"/>
              <a:cs typeface="Mongolian Baiti" panose="03000500000000000000" pitchFamily="66" charset="0"/>
            </a:endParaRPr>
          </a:p>
        </p:txBody>
      </p:sp>
      <p:sp>
        <p:nvSpPr>
          <p:cNvPr id="2" name="Rectangle 1"/>
          <p:cNvSpPr/>
          <p:nvPr/>
        </p:nvSpPr>
        <p:spPr>
          <a:xfrm>
            <a:off x="4355976" y="5229200"/>
            <a:ext cx="4572000" cy="1815882"/>
          </a:xfrm>
          <a:prstGeom prst="rect">
            <a:avLst/>
          </a:prstGeom>
        </p:spPr>
        <p:txBody>
          <a:bodyPr>
            <a:spAutoFit/>
          </a:bodyPr>
          <a:lstStyle/>
          <a:p>
            <a:pPr algn="r"/>
            <a:r>
              <a:rPr lang="sv-SE" sz="1600" dirty="0">
                <a:latin typeface="Constantia" panose="02030602050306030303" pitchFamily="18" charset="0"/>
                <a:cs typeface="Mongolian Baiti" panose="03000500000000000000" pitchFamily="66" charset="0"/>
              </a:rPr>
              <a:t>Stina </a:t>
            </a:r>
            <a:r>
              <a:rPr lang="sv-SE" sz="1600" dirty="0" err="1">
                <a:latin typeface="Constantia" panose="02030602050306030303" pitchFamily="18" charset="0"/>
                <a:cs typeface="Mongolian Baiti" panose="03000500000000000000" pitchFamily="66" charset="0"/>
              </a:rPr>
              <a:t>Fernqvist</a:t>
            </a:r>
            <a:r>
              <a:rPr lang="sv-SE" sz="1600" dirty="0">
                <a:latin typeface="Constantia" panose="02030602050306030303" pitchFamily="18" charset="0"/>
                <a:cs typeface="Mongolian Baiti" panose="03000500000000000000" pitchFamily="66" charset="0"/>
              </a:rPr>
              <a:t>, </a:t>
            </a:r>
            <a:r>
              <a:rPr lang="sv-SE" sz="1600" dirty="0" smtClean="0">
                <a:latin typeface="Constantia" panose="02030602050306030303" pitchFamily="18" charset="0"/>
                <a:cs typeface="Mongolian Baiti" panose="03000500000000000000" pitchFamily="66" charset="0"/>
              </a:rPr>
              <a:t>forskare i sociologi</a:t>
            </a:r>
            <a:endParaRPr lang="sv-SE" sz="1600" dirty="0">
              <a:latin typeface="Constantia" panose="02030602050306030303" pitchFamily="18" charset="0"/>
              <a:cs typeface="Mongolian Baiti" panose="03000500000000000000" pitchFamily="66" charset="0"/>
            </a:endParaRPr>
          </a:p>
          <a:p>
            <a:pPr algn="r"/>
            <a:r>
              <a:rPr lang="sv-SE" sz="1600" dirty="0">
                <a:latin typeface="Constantia" panose="02030602050306030303" pitchFamily="18" charset="0"/>
                <a:cs typeface="Mongolian Baiti" panose="03000500000000000000" pitchFamily="66" charset="0"/>
              </a:rPr>
              <a:t>Institutet för bostads- och </a:t>
            </a:r>
            <a:r>
              <a:rPr lang="sv-SE" sz="1600" dirty="0" smtClean="0">
                <a:latin typeface="Constantia" panose="02030602050306030303" pitchFamily="18" charset="0"/>
                <a:cs typeface="Mongolian Baiti" panose="03000500000000000000" pitchFamily="66" charset="0"/>
              </a:rPr>
              <a:t>urbanforskning, </a:t>
            </a:r>
            <a:endParaRPr lang="sv-SE" sz="1600" dirty="0">
              <a:latin typeface="Constantia" panose="02030602050306030303" pitchFamily="18" charset="0"/>
              <a:cs typeface="Mongolian Baiti" panose="03000500000000000000" pitchFamily="66" charset="0"/>
            </a:endParaRPr>
          </a:p>
          <a:p>
            <a:pPr algn="r"/>
            <a:r>
              <a:rPr lang="sv-SE" sz="1600" dirty="0">
                <a:latin typeface="Constantia" panose="02030602050306030303" pitchFamily="18" charset="0"/>
                <a:cs typeface="Mongolian Baiti" panose="03000500000000000000" pitchFamily="66" charset="0"/>
              </a:rPr>
              <a:t>Uppsala </a:t>
            </a:r>
            <a:r>
              <a:rPr lang="sv-SE" sz="1600" dirty="0" smtClean="0">
                <a:latin typeface="Constantia" panose="02030602050306030303" pitchFamily="18" charset="0"/>
                <a:cs typeface="Mongolian Baiti" panose="03000500000000000000" pitchFamily="66" charset="0"/>
              </a:rPr>
              <a:t>Universitet</a:t>
            </a:r>
          </a:p>
          <a:p>
            <a:pPr algn="r"/>
            <a:endParaRPr lang="sv-SE" sz="1600" dirty="0" smtClean="0">
              <a:latin typeface="Constantia" panose="02030602050306030303" pitchFamily="18" charset="0"/>
              <a:cs typeface="Mongolian Baiti" panose="03000500000000000000" pitchFamily="66" charset="0"/>
            </a:endParaRPr>
          </a:p>
          <a:p>
            <a:pPr algn="r"/>
            <a:r>
              <a:rPr lang="sv-SE" sz="1600" u="sng" dirty="0" smtClean="0">
                <a:latin typeface="Constantia" panose="02030602050306030303" pitchFamily="18" charset="0"/>
                <a:cs typeface="Mongolian Baiti" panose="03000500000000000000" pitchFamily="66" charset="0"/>
                <a:hlinkClick r:id="rId3"/>
              </a:rPr>
              <a:t>stina.fernqvist@ibf.uu.se</a:t>
            </a:r>
            <a:endParaRPr lang="sv-SE" sz="1600" u="sng" dirty="0" smtClean="0">
              <a:latin typeface="Constantia" panose="02030602050306030303" pitchFamily="18" charset="0"/>
              <a:cs typeface="Mongolian Baiti" panose="03000500000000000000" pitchFamily="66" charset="0"/>
            </a:endParaRPr>
          </a:p>
          <a:p>
            <a:pPr algn="r"/>
            <a:r>
              <a:rPr lang="sv-SE" sz="1600" dirty="0">
                <a:latin typeface="Constantia" panose="02030602050306030303" pitchFamily="18" charset="0"/>
                <a:cs typeface="Mongolian Baiti" panose="03000500000000000000" pitchFamily="66" charset="0"/>
              </a:rPr>
              <a:t/>
            </a:r>
            <a:br>
              <a:rPr lang="sv-SE" sz="1600" dirty="0">
                <a:latin typeface="Constantia" panose="02030602050306030303" pitchFamily="18" charset="0"/>
                <a:cs typeface="Mongolian Baiti" panose="03000500000000000000" pitchFamily="66" charset="0"/>
              </a:rPr>
            </a:br>
            <a:endParaRPr lang="sv-SE" sz="1600" dirty="0">
              <a:latin typeface="Constantia" panose="02030602050306030303" pitchFamily="18" charset="0"/>
              <a:cs typeface="Mongolian Baiti" panose="03000500000000000000" pitchFamily="66" charset="0"/>
            </a:endParaRPr>
          </a:p>
        </p:txBody>
      </p:sp>
      <p:sp>
        <p:nvSpPr>
          <p:cNvPr id="3" name="Rectangle 2"/>
          <p:cNvSpPr/>
          <p:nvPr/>
        </p:nvSpPr>
        <p:spPr>
          <a:xfrm>
            <a:off x="3648090" y="439836"/>
            <a:ext cx="1415772" cy="307777"/>
          </a:xfrm>
          <a:prstGeom prst="rect">
            <a:avLst/>
          </a:prstGeom>
        </p:spPr>
        <p:txBody>
          <a:bodyPr wrap="none">
            <a:spAutoFit/>
          </a:bodyPr>
          <a:lstStyle/>
          <a:p>
            <a:r>
              <a:rPr lang="sv-SE" sz="1400" i="1" kern="0" dirty="0">
                <a:solidFill>
                  <a:srgbClr val="000000"/>
                </a:solidFill>
                <a:latin typeface="Constantia" panose="02030602050306030303" pitchFamily="18" charset="0"/>
                <a:cs typeface="+mj-cs"/>
              </a:rPr>
              <a:t>Södertälje 171012</a:t>
            </a:r>
            <a:endParaRPr lang="sv-SE" dirty="0"/>
          </a:p>
        </p:txBody>
      </p:sp>
    </p:spTree>
    <p:extLst>
      <p:ext uri="{BB962C8B-B14F-4D97-AF65-F5344CB8AC3E}">
        <p14:creationId xmlns:p14="http://schemas.microsoft.com/office/powerpoint/2010/main" val="2424040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79712" y="188640"/>
            <a:ext cx="6984776" cy="1143000"/>
          </a:xfrm>
        </p:spPr>
        <p:txBody>
          <a:bodyPr/>
          <a:lstStyle/>
          <a:p>
            <a:r>
              <a:rPr lang="sv-SE" sz="2800" b="1" dirty="0">
                <a:latin typeface="Constantia" panose="02030602050306030303" pitchFamily="18" charset="0"/>
              </a:rPr>
              <a:t>Ekonomisk utsatthet och kognitiva svårigheter: specifika problem och dilemman </a:t>
            </a:r>
          </a:p>
        </p:txBody>
      </p:sp>
      <p:sp>
        <p:nvSpPr>
          <p:cNvPr id="3" name="Platshållare för innehåll 2"/>
          <p:cNvSpPr>
            <a:spLocks noGrp="1"/>
          </p:cNvSpPr>
          <p:nvPr>
            <p:ph idx="1"/>
          </p:nvPr>
        </p:nvSpPr>
        <p:spPr>
          <a:xfrm>
            <a:off x="323528" y="1556792"/>
            <a:ext cx="8062664" cy="4114800"/>
          </a:xfrm>
        </p:spPr>
        <p:txBody>
          <a:bodyPr/>
          <a:lstStyle/>
          <a:p>
            <a:r>
              <a:rPr lang="sv-SE" sz="1700" dirty="0">
                <a:latin typeface="Constantia" panose="02030602050306030303" pitchFamily="18" charset="0"/>
              </a:rPr>
              <a:t>”Folk brukar fråga mig </a:t>
            </a:r>
            <a:r>
              <a:rPr lang="sv-SE" sz="1700" dirty="0" smtClean="0">
                <a:latin typeface="Constantia" panose="02030602050306030303" pitchFamily="18" charset="0"/>
              </a:rPr>
              <a:t>’vad </a:t>
            </a:r>
            <a:r>
              <a:rPr lang="sv-SE" sz="1700" dirty="0">
                <a:latin typeface="Constantia" panose="02030602050306030303" pitchFamily="18" charset="0"/>
              </a:rPr>
              <a:t>gör du</a:t>
            </a:r>
            <a:r>
              <a:rPr lang="sv-SE" sz="1700" dirty="0" smtClean="0">
                <a:latin typeface="Constantia" panose="02030602050306030303" pitchFamily="18" charset="0"/>
              </a:rPr>
              <a:t>?’…</a:t>
            </a:r>
            <a:r>
              <a:rPr lang="sv-SE" sz="1700" dirty="0">
                <a:latin typeface="Constantia" panose="02030602050306030303" pitchFamily="18" charset="0"/>
              </a:rPr>
              <a:t>jag jobbar, hemma. Det ska städas, diskas, tvättas, skickas iväg barn till skolan, fixas läxor, det ska finnas mat och rena kläder. Det är ett heltidsjobb för mig. </a:t>
            </a:r>
            <a:r>
              <a:rPr lang="sv-SE" sz="1700" dirty="0" smtClean="0">
                <a:latin typeface="Constantia" panose="02030602050306030303" pitchFamily="18" charset="0"/>
              </a:rPr>
              <a:t>’Det </a:t>
            </a:r>
            <a:r>
              <a:rPr lang="sv-SE" sz="1700" dirty="0">
                <a:latin typeface="Constantia" panose="02030602050306030303" pitchFamily="18" charset="0"/>
              </a:rPr>
              <a:t>kan du väl göra på kvällen</a:t>
            </a:r>
            <a:r>
              <a:rPr lang="sv-SE" sz="1700" dirty="0" smtClean="0">
                <a:latin typeface="Constantia" panose="02030602050306030303" pitchFamily="18" charset="0"/>
              </a:rPr>
              <a:t>?’ </a:t>
            </a:r>
            <a:r>
              <a:rPr lang="sv-SE" sz="1700" dirty="0">
                <a:latin typeface="Constantia" panose="02030602050306030303" pitchFamily="18" charset="0"/>
              </a:rPr>
              <a:t>Ja det kan man säkert. Nu har jag den här chansen att få må bra, annars kommer jag bli liggande…skickar iväg ungarna och sen blir det inget mer, för det blir för mycket. För mig är inte ett jobb arbetskamrater eller stå vid ett rullband, utan att min vardag ska gå bra, att mina barn trivs och att det är rent och snyggt. Mat på bordet och rena kläder. Du ska bara veta vad jag fått höra, </a:t>
            </a:r>
            <a:r>
              <a:rPr lang="sv-SE" sz="1700" dirty="0" smtClean="0">
                <a:latin typeface="Constantia" panose="02030602050306030303" pitchFamily="18" charset="0"/>
              </a:rPr>
              <a:t>’du </a:t>
            </a:r>
            <a:r>
              <a:rPr lang="sv-SE" sz="1700" dirty="0">
                <a:latin typeface="Constantia" panose="02030602050306030303" pitchFamily="18" charset="0"/>
              </a:rPr>
              <a:t>kan väl skaffa dig ett jobb istället för att gå </a:t>
            </a:r>
            <a:r>
              <a:rPr lang="sv-SE" sz="1700" dirty="0" smtClean="0">
                <a:latin typeface="Constantia" panose="02030602050306030303" pitchFamily="18" charset="0"/>
              </a:rPr>
              <a:t>därhemma’, </a:t>
            </a:r>
            <a:r>
              <a:rPr lang="sv-SE" sz="1700" dirty="0">
                <a:latin typeface="Constantia" panose="02030602050306030303" pitchFamily="18" charset="0"/>
              </a:rPr>
              <a:t>det handlar inte om det</a:t>
            </a:r>
            <a:r>
              <a:rPr lang="sv-SE" sz="1700" dirty="0" smtClean="0">
                <a:latin typeface="Constantia" panose="02030602050306030303" pitchFamily="18" charset="0"/>
              </a:rPr>
              <a:t>.”</a:t>
            </a:r>
          </a:p>
          <a:p>
            <a:pPr marL="0" indent="0">
              <a:buNone/>
            </a:pPr>
            <a:endParaRPr lang="sv-SE" sz="1700" dirty="0">
              <a:latin typeface="Constantia" panose="02030602050306030303" pitchFamily="18" charset="0"/>
            </a:endParaRPr>
          </a:p>
          <a:p>
            <a:r>
              <a:rPr lang="sv-SE" sz="1700" dirty="0">
                <a:latin typeface="Constantia" panose="02030602050306030303" pitchFamily="18" charset="0"/>
              </a:rPr>
              <a:t>”Jag kan inte hålla allt i huvudet. Det tror jag inte att de som har med mig att göra kan heller (…) sen när man hamnar dels i psykiatrin och dels i funktionshinderomsorgen som det heter i kommunen, det blir så luddigt alltihop. När du har arbete kan du få arbetshjälpmedel, studerar du kan du få hjälpmedel i studierna. Men när man bara har sjukersättning, varifrån får jag hjälp? Har man då exekutiva svårigheter att ta sig för… Om man inte kan googla eller gå in på internet får man inte veta nånting. Nu har jag kommit så pass långt att jag kan förstå det. Jag har fått verktyg men jag har fått jobba fram till det själv. ”</a:t>
            </a:r>
          </a:p>
          <a:p>
            <a:endParaRPr lang="sv-SE" sz="1600" dirty="0">
              <a:latin typeface="Constantia" panose="02030602050306030303" pitchFamily="18" charset="0"/>
            </a:endParaRPr>
          </a:p>
        </p:txBody>
      </p:sp>
    </p:spTree>
    <p:extLst>
      <p:ext uri="{BB962C8B-B14F-4D97-AF65-F5344CB8AC3E}">
        <p14:creationId xmlns:p14="http://schemas.microsoft.com/office/powerpoint/2010/main" val="312224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79712" y="260648"/>
            <a:ext cx="6984776" cy="1143000"/>
          </a:xfrm>
        </p:spPr>
        <p:txBody>
          <a:bodyPr/>
          <a:lstStyle/>
          <a:p>
            <a:r>
              <a:rPr lang="sv-SE" sz="2800" b="1" dirty="0">
                <a:latin typeface="Constantia" panose="02030602050306030303" pitchFamily="18" charset="0"/>
              </a:rPr>
              <a:t>Proaktiva stödåtgärder:  förebygger eller skapar problem?</a:t>
            </a:r>
          </a:p>
        </p:txBody>
      </p:sp>
      <p:sp>
        <p:nvSpPr>
          <p:cNvPr id="3" name="Platshållare för innehåll 2"/>
          <p:cNvSpPr>
            <a:spLocks noGrp="1"/>
          </p:cNvSpPr>
          <p:nvPr>
            <p:ph idx="1"/>
          </p:nvPr>
        </p:nvSpPr>
        <p:spPr>
          <a:xfrm>
            <a:off x="323528" y="1340768"/>
            <a:ext cx="8062664" cy="4114800"/>
          </a:xfrm>
        </p:spPr>
        <p:txBody>
          <a:bodyPr/>
          <a:lstStyle/>
          <a:p>
            <a:endParaRPr lang="sv-SE" sz="1400" dirty="0"/>
          </a:p>
          <a:p>
            <a:pPr marL="0" indent="0">
              <a:buNone/>
            </a:pPr>
            <a:endParaRPr lang="sv-SE" sz="1400" dirty="0" smtClean="0"/>
          </a:p>
          <a:p>
            <a:r>
              <a:rPr lang="sv-SE" sz="1800" dirty="0" smtClean="0">
                <a:latin typeface="Constantia" panose="02030602050306030303" pitchFamily="18" charset="0"/>
              </a:rPr>
              <a:t>”</a:t>
            </a:r>
            <a:r>
              <a:rPr lang="sv-SE" sz="1800" i="1" dirty="0">
                <a:latin typeface="Constantia" panose="02030602050306030303" pitchFamily="18" charset="0"/>
              </a:rPr>
              <a:t>Intervjuare: Kan det vara svårt att handla ekonomiskt? </a:t>
            </a:r>
            <a:r>
              <a:rPr lang="sv-SE" sz="1800" dirty="0" smtClean="0">
                <a:latin typeface="Constantia" panose="02030602050306030303" pitchFamily="18" charset="0"/>
              </a:rPr>
              <a:t>Ja</a:t>
            </a:r>
            <a:r>
              <a:rPr lang="sv-SE" sz="1800" dirty="0">
                <a:latin typeface="Constantia" panose="02030602050306030303" pitchFamily="18" charset="0"/>
              </a:rPr>
              <a:t>. Min hemterapeut har lärt mig att titta på kilopriserna och försöka räkna </a:t>
            </a:r>
            <a:r>
              <a:rPr lang="sv-SE" sz="1800" dirty="0" smtClean="0">
                <a:latin typeface="Constantia" panose="02030602050306030303" pitchFamily="18" charset="0"/>
              </a:rPr>
              <a:t>ut</a:t>
            </a:r>
            <a:r>
              <a:rPr lang="sv-SE" sz="1800" dirty="0">
                <a:latin typeface="Constantia" panose="02030602050306030303" pitchFamily="18" charset="0"/>
              </a:rPr>
              <a:t>. Mitt tålamod när det gäller vissa saker är ganska litet. Att räkna ut från det ena till det andra, vilket som är billigast … om jag inte har henne med som jag kan diskutera med blir det ett sammelsurium i mitt huvud och jag blir alldeles konfys.  Det kladdar ihop sig i skallen och så står jag där och fattar ingenting till slut. Det är ju mitt problem, liksom (…) när jag har pengarna i handen märker jag inte hur mycket som går åt. Det funkar inte häruppe, mellan pengarna och huvudet så att säga</a:t>
            </a:r>
            <a:r>
              <a:rPr lang="sv-SE" sz="1800" dirty="0" smtClean="0">
                <a:latin typeface="Constantia" panose="02030602050306030303" pitchFamily="18" charset="0"/>
              </a:rPr>
              <a:t>.”</a:t>
            </a:r>
          </a:p>
          <a:p>
            <a:pPr marL="0" indent="0">
              <a:buNone/>
            </a:pPr>
            <a:endParaRPr lang="sv-SE" sz="1800" dirty="0">
              <a:latin typeface="Constantia" panose="02030602050306030303" pitchFamily="18" charset="0"/>
            </a:endParaRPr>
          </a:p>
          <a:p>
            <a:pPr lvl="0"/>
            <a:r>
              <a:rPr lang="sv-SE" sz="1800" dirty="0" smtClean="0">
                <a:solidFill>
                  <a:srgbClr val="000000"/>
                </a:solidFill>
                <a:latin typeface="Constantia" panose="02030602050306030303" pitchFamily="18" charset="0"/>
              </a:rPr>
              <a:t>”Hon </a:t>
            </a:r>
            <a:r>
              <a:rPr lang="sv-SE" sz="1800" dirty="0">
                <a:solidFill>
                  <a:srgbClr val="000000"/>
                </a:solidFill>
                <a:latin typeface="Constantia" panose="02030602050306030303" pitchFamily="18" charset="0"/>
              </a:rPr>
              <a:t>missade räkningar. Jag sade upp henne omedelbart och förklarade varför. De trodde ju inte på mig, hon har hävdat att det inte var så och att hon inte sett räkningarna medan jag sa att de går direkt till henne…hon bara ’ja, det gör de ju’. Du vet…bara för att man är </a:t>
            </a:r>
            <a:r>
              <a:rPr lang="sv-SE" sz="1800" dirty="0" err="1">
                <a:solidFill>
                  <a:srgbClr val="000000"/>
                </a:solidFill>
                <a:latin typeface="Constantia" panose="02030602050306030303" pitchFamily="18" charset="0"/>
              </a:rPr>
              <a:t>LSS:ad</a:t>
            </a:r>
            <a:r>
              <a:rPr lang="sv-SE" sz="1800" dirty="0">
                <a:solidFill>
                  <a:srgbClr val="000000"/>
                </a:solidFill>
                <a:latin typeface="Constantia" panose="02030602050306030303" pitchFamily="18" charset="0"/>
              </a:rPr>
              <a:t> så förstår man inget.”</a:t>
            </a:r>
          </a:p>
          <a:p>
            <a:pPr marL="0" indent="0">
              <a:buNone/>
            </a:pPr>
            <a:endParaRPr lang="sv-SE" sz="1800" dirty="0">
              <a:latin typeface="Constantia" panose="02030602050306030303" pitchFamily="18" charset="0"/>
            </a:endParaRPr>
          </a:p>
        </p:txBody>
      </p:sp>
    </p:spTree>
    <p:extLst>
      <p:ext uri="{BB962C8B-B14F-4D97-AF65-F5344CB8AC3E}">
        <p14:creationId xmlns:p14="http://schemas.microsoft.com/office/powerpoint/2010/main" val="219915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79712" y="188640"/>
            <a:ext cx="6984776" cy="1143000"/>
          </a:xfrm>
        </p:spPr>
        <p:txBody>
          <a:bodyPr/>
          <a:lstStyle/>
          <a:p>
            <a:r>
              <a:rPr lang="sv-SE" sz="2800" b="1" dirty="0">
                <a:latin typeface="Constantia" panose="02030602050306030303" pitchFamily="18" charset="0"/>
              </a:rPr>
              <a:t>Familjenätverk på gott och ont</a:t>
            </a:r>
          </a:p>
        </p:txBody>
      </p:sp>
      <p:sp>
        <p:nvSpPr>
          <p:cNvPr id="3" name="Platshållare för innehåll 2"/>
          <p:cNvSpPr>
            <a:spLocks noGrp="1"/>
          </p:cNvSpPr>
          <p:nvPr>
            <p:ph idx="1"/>
          </p:nvPr>
        </p:nvSpPr>
        <p:spPr/>
        <p:txBody>
          <a:bodyPr/>
          <a:lstStyle/>
          <a:p>
            <a:r>
              <a:rPr lang="sv-SE" sz="1400" i="1" dirty="0" smtClean="0"/>
              <a:t>”I</a:t>
            </a:r>
            <a:r>
              <a:rPr lang="sv-SE" sz="1800" i="1" dirty="0">
                <a:latin typeface="Constantia" panose="02030602050306030303" pitchFamily="18" charset="0"/>
              </a:rPr>
              <a:t>: Vad kunde dina föräldrar hjälpa till med</a:t>
            </a:r>
            <a:r>
              <a:rPr lang="sv-SE" sz="1800" i="1" dirty="0" smtClean="0">
                <a:latin typeface="Constantia" panose="02030602050306030303" pitchFamily="18" charset="0"/>
              </a:rPr>
              <a:t>? </a:t>
            </a:r>
            <a:r>
              <a:rPr lang="sv-SE" sz="1800" dirty="0" smtClean="0">
                <a:latin typeface="Constantia" panose="02030602050306030303" pitchFamily="18" charset="0"/>
              </a:rPr>
              <a:t>- </a:t>
            </a:r>
            <a:r>
              <a:rPr lang="sv-SE" sz="1800" dirty="0">
                <a:latin typeface="Constantia" panose="02030602050306030303" pitchFamily="18" charset="0"/>
              </a:rPr>
              <a:t>Kanske att dottern kunde ha sitt hästintresse, att det gick ihop. Om det </a:t>
            </a:r>
            <a:r>
              <a:rPr lang="sv-SE" sz="1800" dirty="0" smtClean="0">
                <a:latin typeface="Constantia" panose="02030602050306030303" pitchFamily="18" charset="0"/>
              </a:rPr>
              <a:t>krisade </a:t>
            </a:r>
            <a:r>
              <a:rPr lang="sv-SE" sz="1800" dirty="0">
                <a:latin typeface="Constantia" panose="02030602050306030303" pitchFamily="18" charset="0"/>
              </a:rPr>
              <a:t>nån gång så kunde vi få pengar, vi ville ju låna men vi fick ju. Det är det där beroendet som gör ont i en, fan att man inte klarar sig själv</a:t>
            </a:r>
            <a:r>
              <a:rPr lang="sv-SE" sz="1800" dirty="0" smtClean="0">
                <a:latin typeface="Constantia" panose="02030602050306030303" pitchFamily="18" charset="0"/>
              </a:rPr>
              <a:t>.”</a:t>
            </a:r>
          </a:p>
          <a:p>
            <a:pPr marL="0" indent="0">
              <a:buNone/>
            </a:pPr>
            <a:endParaRPr lang="sv-SE" sz="1800" dirty="0">
              <a:latin typeface="Constantia" panose="02030602050306030303" pitchFamily="18" charset="0"/>
            </a:endParaRPr>
          </a:p>
          <a:p>
            <a:r>
              <a:rPr lang="sv-SE" sz="1800" dirty="0">
                <a:latin typeface="Constantia" panose="02030602050306030303" pitchFamily="18" charset="0"/>
              </a:rPr>
              <a:t>”Farmor köper honom med saker…internet och ny dator, nya fina kläder som han inte får ta med till mig. Såna där saker gör en jätteledsen. Hon köper och jag kan inte ge det han vill ha. </a:t>
            </a:r>
            <a:r>
              <a:rPr lang="sv-SE" sz="1800" i="1" dirty="0" smtClean="0">
                <a:latin typeface="Constantia" panose="02030602050306030303" pitchFamily="18" charset="0"/>
              </a:rPr>
              <a:t>I</a:t>
            </a:r>
            <a:r>
              <a:rPr lang="sv-SE" sz="1800" i="1" dirty="0">
                <a:latin typeface="Constantia" panose="02030602050306030303" pitchFamily="18" charset="0"/>
              </a:rPr>
              <a:t>: Är det för att han ska vilja vara hos pappan</a:t>
            </a:r>
            <a:r>
              <a:rPr lang="sv-SE" sz="1800" i="1" dirty="0" smtClean="0">
                <a:latin typeface="Constantia" panose="02030602050306030303" pitchFamily="18" charset="0"/>
              </a:rPr>
              <a:t>?</a:t>
            </a:r>
            <a:r>
              <a:rPr lang="sv-SE" sz="1800" dirty="0" smtClean="0">
                <a:latin typeface="Constantia" panose="02030602050306030303" pitchFamily="18" charset="0"/>
              </a:rPr>
              <a:t> -  </a:t>
            </a:r>
            <a:r>
              <a:rPr lang="sv-SE" sz="1800" dirty="0">
                <a:latin typeface="Constantia" panose="02030602050306030303" pitchFamily="18" charset="0"/>
              </a:rPr>
              <a:t>Antagligen. Eller så gör hon det bara för att vara snäll också, jag vet inte. Jag känner mig väldigt kränkt eftersom jag inte kan handla det. Han har en bärbar dator där och skulle göra en uppgift hos min mamma där det finns internet. Han ringde farmor och frågade om han fick hämta datorn och lämna tillbaka den när han var klar men hon sa nej, den skulle stå hemma hos henne och han fick inte flytta den. Jag har aldrig gjort så.”</a:t>
            </a:r>
          </a:p>
          <a:p>
            <a:endParaRPr lang="sv-SE" sz="1400" dirty="0"/>
          </a:p>
        </p:txBody>
      </p:sp>
    </p:spTree>
    <p:extLst>
      <p:ext uri="{BB962C8B-B14F-4D97-AF65-F5344CB8AC3E}">
        <p14:creationId xmlns:p14="http://schemas.microsoft.com/office/powerpoint/2010/main" val="143297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51720" y="116632"/>
            <a:ext cx="6984776" cy="1143000"/>
          </a:xfrm>
        </p:spPr>
        <p:txBody>
          <a:bodyPr/>
          <a:lstStyle/>
          <a:p>
            <a:r>
              <a:rPr lang="sv-SE" sz="2800" b="1" dirty="0">
                <a:latin typeface="Constantia" panose="02030602050306030303" pitchFamily="18" charset="0"/>
              </a:rPr>
              <a:t>Kontakter med skolan</a:t>
            </a:r>
          </a:p>
        </p:txBody>
      </p:sp>
      <p:sp>
        <p:nvSpPr>
          <p:cNvPr id="3" name="Platshållare för innehåll 2"/>
          <p:cNvSpPr>
            <a:spLocks noGrp="1"/>
          </p:cNvSpPr>
          <p:nvPr>
            <p:ph idx="1"/>
          </p:nvPr>
        </p:nvSpPr>
        <p:spPr>
          <a:xfrm>
            <a:off x="539552" y="1844824"/>
            <a:ext cx="8062664" cy="4114800"/>
          </a:xfrm>
        </p:spPr>
        <p:txBody>
          <a:bodyPr/>
          <a:lstStyle/>
          <a:p>
            <a:r>
              <a:rPr lang="sv-SE" sz="1800" dirty="0">
                <a:latin typeface="Constantia" panose="02030602050306030303" pitchFamily="18" charset="0"/>
              </a:rPr>
              <a:t>”Min syster står på ett dataprogram så att han kan gå göra sina läxor, för det finns inte en chans att betala för  internet, det går inte. Det är såna saker man får prioritera. Han har nu fått en dator skolan och dyslexiföreningen en egen dator att jobba med i skolan, göra sina läxor. Fast det har vi kämpat jävligt hårt för, om jag får uttrycka mig så. </a:t>
            </a:r>
            <a:r>
              <a:rPr lang="sv-SE" sz="1800" i="1" dirty="0" smtClean="0">
                <a:latin typeface="Constantia" panose="02030602050306030303" pitchFamily="18" charset="0"/>
              </a:rPr>
              <a:t>I</a:t>
            </a:r>
            <a:r>
              <a:rPr lang="sv-SE" sz="1800" i="1" dirty="0">
                <a:latin typeface="Constantia" panose="02030602050306030303" pitchFamily="18" charset="0"/>
              </a:rPr>
              <a:t>: Varför var det svårt</a:t>
            </a:r>
            <a:r>
              <a:rPr lang="sv-SE" sz="1800" i="1" dirty="0" smtClean="0">
                <a:latin typeface="Constantia" panose="02030602050306030303" pitchFamily="18" charset="0"/>
              </a:rPr>
              <a:t>? </a:t>
            </a:r>
            <a:r>
              <a:rPr lang="sv-SE" sz="1800" dirty="0" smtClean="0">
                <a:latin typeface="Constantia" panose="02030602050306030303" pitchFamily="18" charset="0"/>
              </a:rPr>
              <a:t>- </a:t>
            </a:r>
            <a:r>
              <a:rPr lang="sv-SE" sz="1800" dirty="0">
                <a:latin typeface="Constantia" panose="02030602050306030303" pitchFamily="18" charset="0"/>
              </a:rPr>
              <a:t>För att det kostar pengar för skolan och staten. Men nu har vi gjort ett </a:t>
            </a:r>
            <a:r>
              <a:rPr lang="sv-SE" sz="1800" dirty="0" smtClean="0">
                <a:latin typeface="Constantia" panose="02030602050306030303" pitchFamily="18" charset="0"/>
              </a:rPr>
              <a:t>   avtal </a:t>
            </a:r>
            <a:r>
              <a:rPr lang="sv-SE" sz="1800" dirty="0">
                <a:latin typeface="Constantia" panose="02030602050306030303" pitchFamily="18" charset="0"/>
              </a:rPr>
              <a:t>att så länge han </a:t>
            </a:r>
            <a:r>
              <a:rPr lang="sv-SE" sz="1800" dirty="0" smtClean="0">
                <a:latin typeface="Constantia" panose="02030602050306030303" pitchFamily="18" charset="0"/>
              </a:rPr>
              <a:t>går </a:t>
            </a:r>
            <a:r>
              <a:rPr lang="sv-SE" sz="1800" dirty="0">
                <a:latin typeface="Constantia" panose="02030602050306030303" pitchFamily="18" charset="0"/>
              </a:rPr>
              <a:t>i skolan får han låna den och skolan betalar en viss summa.” </a:t>
            </a:r>
            <a:endParaRPr lang="sv-SE" sz="1800" dirty="0" smtClean="0">
              <a:latin typeface="Constantia" panose="02030602050306030303" pitchFamily="18" charset="0"/>
            </a:endParaRPr>
          </a:p>
          <a:p>
            <a:pPr marL="0" indent="0">
              <a:buNone/>
            </a:pPr>
            <a:endParaRPr lang="sv-SE" sz="1800" dirty="0" smtClean="0">
              <a:latin typeface="Constantia" panose="02030602050306030303" pitchFamily="18" charset="0"/>
            </a:endParaRPr>
          </a:p>
          <a:p>
            <a:r>
              <a:rPr lang="sv-SE" sz="1800" dirty="0" smtClean="0">
                <a:latin typeface="Constantia" panose="02030602050306030303" pitchFamily="18" charset="0"/>
              </a:rPr>
              <a:t>”</a:t>
            </a:r>
            <a:r>
              <a:rPr lang="sv-SE" sz="1800" dirty="0">
                <a:latin typeface="Constantia" panose="02030602050306030303" pitchFamily="18" charset="0"/>
              </a:rPr>
              <a:t>Sonens klassmentor har märkt att han får stanna hemma mycket för att vi inte har råd. Då säger hon att ’vi fixar det, lägg ner några smörgåsar och vatten så fixar vi resten’. De har varit väldigt snälla mot mig, mentorerna i hans klass är helt underbara. Men det är ju inte alltid skolan kan heller. </a:t>
            </a:r>
            <a:r>
              <a:rPr lang="sv-SE" sz="1800" i="1" dirty="0" smtClean="0">
                <a:latin typeface="Constantia" panose="02030602050306030303" pitchFamily="18" charset="0"/>
              </a:rPr>
              <a:t>I</a:t>
            </a:r>
            <a:r>
              <a:rPr lang="sv-SE" sz="1800" i="1" dirty="0">
                <a:latin typeface="Constantia" panose="02030602050306030303" pitchFamily="18" charset="0"/>
              </a:rPr>
              <a:t>: Men det har hänt att de fått stanna hemma</a:t>
            </a:r>
            <a:r>
              <a:rPr lang="sv-SE" sz="1800" i="1" dirty="0" smtClean="0">
                <a:latin typeface="Constantia" panose="02030602050306030303" pitchFamily="18" charset="0"/>
              </a:rPr>
              <a:t>?</a:t>
            </a:r>
            <a:r>
              <a:rPr lang="sv-SE" sz="1800" dirty="0" smtClean="0">
                <a:latin typeface="Constantia" panose="02030602050306030303" pitchFamily="18" charset="0"/>
              </a:rPr>
              <a:t> - </a:t>
            </a:r>
            <a:r>
              <a:rPr lang="sv-SE" sz="1800" dirty="0">
                <a:latin typeface="Constantia" panose="02030602050306030303" pitchFamily="18" charset="0"/>
              </a:rPr>
              <a:t>Oh ja många gånger.”</a:t>
            </a:r>
          </a:p>
          <a:p>
            <a:endParaRPr lang="sv-SE" sz="1400" dirty="0"/>
          </a:p>
          <a:p>
            <a:endParaRPr lang="sv-SE" sz="1400" dirty="0"/>
          </a:p>
        </p:txBody>
      </p:sp>
    </p:spTree>
    <p:extLst>
      <p:ext uri="{BB962C8B-B14F-4D97-AF65-F5344CB8AC3E}">
        <p14:creationId xmlns:p14="http://schemas.microsoft.com/office/powerpoint/2010/main" val="194110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81075" y="188640"/>
            <a:ext cx="8162925" cy="1201738"/>
          </a:xfrm>
        </p:spPr>
        <p:txBody>
          <a:bodyPr/>
          <a:lstStyle/>
          <a:p>
            <a:r>
              <a:rPr lang="sv-SE" altLang="sv-SE" sz="2800" b="1" dirty="0" smtClean="0">
                <a:solidFill>
                  <a:schemeClr val="tx1"/>
                </a:solidFill>
                <a:latin typeface="Constantia" panose="02030602050306030303" pitchFamily="18" charset="0"/>
                <a:ea typeface="Mongolian Baiti" pitchFamily="66" charset="0"/>
                <a:cs typeface="Mongolian Baiti" pitchFamily="66" charset="0"/>
              </a:rPr>
              <a:t>Föräldrar med ekonomiska och kognitiva 	svårigheter: </a:t>
            </a:r>
            <a:r>
              <a:rPr lang="sv-SE" altLang="sv-SE" sz="2800" b="1" dirty="0">
                <a:solidFill>
                  <a:schemeClr val="tx1"/>
                </a:solidFill>
                <a:latin typeface="Constantia" panose="02030602050306030303" pitchFamily="18" charset="0"/>
                <a:ea typeface="Mongolian Baiti" pitchFamily="66" charset="0"/>
                <a:cs typeface="Mongolian Baiti" pitchFamily="66" charset="0"/>
              </a:rPr>
              <a:t>l</a:t>
            </a:r>
            <a:r>
              <a:rPr lang="sv-SE" altLang="sv-SE" sz="2800" b="1" dirty="0" smtClean="0">
                <a:solidFill>
                  <a:schemeClr val="tx1"/>
                </a:solidFill>
                <a:latin typeface="Constantia" panose="02030602050306030303" pitchFamily="18" charset="0"/>
                <a:ea typeface="Mongolian Baiti" pitchFamily="66" charset="0"/>
                <a:cs typeface="Mongolian Baiti" pitchFamily="66" charset="0"/>
              </a:rPr>
              <a:t>ärdomar och utmaningar för forskning och praktik</a:t>
            </a:r>
          </a:p>
        </p:txBody>
      </p:sp>
      <p:sp>
        <p:nvSpPr>
          <p:cNvPr id="8195" name="Content Placeholder 2"/>
          <p:cNvSpPr>
            <a:spLocks noGrp="1"/>
          </p:cNvSpPr>
          <p:nvPr>
            <p:ph idx="1"/>
          </p:nvPr>
        </p:nvSpPr>
        <p:spPr>
          <a:xfrm>
            <a:off x="323528" y="1628800"/>
            <a:ext cx="8110537" cy="4572000"/>
          </a:xfrm>
        </p:spPr>
        <p:txBody>
          <a:bodyPr/>
          <a:lstStyle/>
          <a:p>
            <a:pPr>
              <a:defRPr/>
            </a:pPr>
            <a:r>
              <a:rPr lang="sv-SE" altLang="sv-SE" sz="2400" dirty="0" smtClean="0">
                <a:latin typeface="Constantia" panose="02030602050306030303" pitchFamily="18" charset="0"/>
                <a:ea typeface="Mongolian Baiti" pitchFamily="66" charset="0"/>
                <a:cs typeface="Mongolian Baiti" pitchFamily="66" charset="0"/>
              </a:rPr>
              <a:t>Dubbel stigmatisering – drabbar också barnen?</a:t>
            </a:r>
          </a:p>
          <a:p>
            <a:pPr marL="0" indent="0">
              <a:buNone/>
              <a:defRPr/>
            </a:pPr>
            <a:endParaRPr lang="sv-SE" altLang="sv-SE" sz="2400" dirty="0" smtClean="0">
              <a:latin typeface="Constantia" panose="02030602050306030303" pitchFamily="18" charset="0"/>
              <a:ea typeface="Mongolian Baiti" pitchFamily="66" charset="0"/>
              <a:cs typeface="Mongolian Baiti" pitchFamily="66" charset="0"/>
            </a:endParaRPr>
          </a:p>
          <a:p>
            <a:pPr>
              <a:defRPr/>
            </a:pPr>
            <a:r>
              <a:rPr lang="sv-SE" altLang="sv-SE" sz="2400" dirty="0" smtClean="0">
                <a:latin typeface="Constantia" panose="02030602050306030303" pitchFamily="18" charset="0"/>
                <a:ea typeface="Mongolian Baiti" pitchFamily="66" charset="0"/>
                <a:cs typeface="Mongolian Baiti" pitchFamily="66" charset="0"/>
              </a:rPr>
              <a:t>Systematiska åtgärder som fokuserar på hantering av ekonomin i dessa familjer efterfrågas av föräldrarna men tycks inte finnas</a:t>
            </a:r>
          </a:p>
          <a:p>
            <a:pPr lvl="1">
              <a:defRPr/>
            </a:pPr>
            <a:r>
              <a:rPr lang="sv-SE" altLang="sv-SE" sz="2000" dirty="0" smtClean="0">
                <a:latin typeface="Constantia" panose="02030602050306030303" pitchFamily="18" charset="0"/>
                <a:ea typeface="Mongolian Baiti" pitchFamily="66" charset="0"/>
                <a:cs typeface="Mongolian Baiti" pitchFamily="66" charset="0"/>
              </a:rPr>
              <a:t>Familjefokus resp. individfokus i insatser – barnens situation med avseende på ekonomi och materiella/sociala resurser?</a:t>
            </a:r>
          </a:p>
          <a:p>
            <a:pPr marL="457200" lvl="1" indent="0">
              <a:buNone/>
              <a:defRPr/>
            </a:pPr>
            <a:endParaRPr lang="sv-SE" altLang="sv-SE" sz="2400" dirty="0" smtClean="0">
              <a:latin typeface="Constantia" panose="02030602050306030303" pitchFamily="18" charset="0"/>
              <a:ea typeface="Mongolian Baiti" pitchFamily="66" charset="0"/>
              <a:cs typeface="Mongolian Baiti" pitchFamily="66" charset="0"/>
            </a:endParaRPr>
          </a:p>
          <a:p>
            <a:pPr>
              <a:defRPr/>
            </a:pPr>
            <a:r>
              <a:rPr lang="sv-SE" altLang="sv-SE" sz="2400" dirty="0" smtClean="0">
                <a:latin typeface="Constantia" panose="02030602050306030303" pitchFamily="18" charset="0"/>
                <a:ea typeface="Mongolian Baiti" pitchFamily="66" charset="0"/>
                <a:cs typeface="Mongolian Baiti" pitchFamily="66" charset="0"/>
              </a:rPr>
              <a:t>Tillgängligheten till även förhållandevis öppna instanser (som välgörenhetsorganisationer) är begränsade för dessa föräldrar – stöd därifrån ej självklart</a:t>
            </a:r>
          </a:p>
          <a:p>
            <a:pPr lvl="1">
              <a:defRPr/>
            </a:pPr>
            <a:r>
              <a:rPr lang="sv-SE" altLang="sv-SE" sz="2000" dirty="0" smtClean="0">
                <a:latin typeface="Constantia" panose="02030602050306030303" pitchFamily="18" charset="0"/>
                <a:ea typeface="Mongolian Baiti" pitchFamily="66" charset="0"/>
                <a:cs typeface="Mongolian Baiti" pitchFamily="66" charset="0"/>
              </a:rPr>
              <a:t>Person/funktion med ansvar för dessa frågor ur ett helhetsperspektiv efterlyses</a:t>
            </a:r>
          </a:p>
        </p:txBody>
      </p:sp>
    </p:spTree>
    <p:extLst>
      <p:ext uri="{BB962C8B-B14F-4D97-AF65-F5344CB8AC3E}">
        <p14:creationId xmlns:p14="http://schemas.microsoft.com/office/powerpoint/2010/main" val="236504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ubrik 1"/>
          <p:cNvSpPr>
            <a:spLocks noGrp="1"/>
          </p:cNvSpPr>
          <p:nvPr>
            <p:ph type="title"/>
          </p:nvPr>
        </p:nvSpPr>
        <p:spPr>
          <a:xfrm>
            <a:off x="827584" y="260648"/>
            <a:ext cx="8162925" cy="646112"/>
          </a:xfrm>
        </p:spPr>
        <p:txBody>
          <a:bodyPr/>
          <a:lstStyle/>
          <a:p>
            <a:r>
              <a:rPr lang="sv-SE" altLang="sv-SE" sz="2800" b="1" dirty="0" smtClean="0">
                <a:latin typeface="Constantia" panose="02030602050306030303" pitchFamily="18" charset="0"/>
                <a:ea typeface="Mongolian Baiti" pitchFamily="66" charset="0"/>
                <a:cs typeface="Mongolian Baiti" pitchFamily="66" charset="0"/>
              </a:rPr>
              <a:t>Läsa vidare? </a:t>
            </a:r>
            <a:br>
              <a:rPr lang="sv-SE" altLang="sv-SE" sz="2800" b="1" dirty="0" smtClean="0">
                <a:latin typeface="Constantia" panose="02030602050306030303" pitchFamily="18" charset="0"/>
                <a:ea typeface="Mongolian Baiti" pitchFamily="66" charset="0"/>
                <a:cs typeface="Mongolian Baiti" pitchFamily="66" charset="0"/>
              </a:rPr>
            </a:br>
            <a:r>
              <a:rPr lang="sv-SE" altLang="sv-SE" sz="2800" b="1" dirty="0" smtClean="0">
                <a:latin typeface="Constantia" panose="02030602050306030303" pitchFamily="18" charset="0"/>
                <a:ea typeface="Mongolian Baiti" pitchFamily="66" charset="0"/>
                <a:cs typeface="Mongolian Baiti" pitchFamily="66" charset="0"/>
              </a:rPr>
              <a:t>Publikationer från studien</a:t>
            </a:r>
          </a:p>
        </p:txBody>
      </p:sp>
      <p:sp>
        <p:nvSpPr>
          <p:cNvPr id="3" name="Platshållare för innehåll 2"/>
          <p:cNvSpPr>
            <a:spLocks noGrp="1"/>
          </p:cNvSpPr>
          <p:nvPr>
            <p:ph idx="1"/>
          </p:nvPr>
        </p:nvSpPr>
        <p:spPr>
          <a:xfrm>
            <a:off x="251520" y="1268760"/>
            <a:ext cx="8110537" cy="4572000"/>
          </a:xfrm>
        </p:spPr>
        <p:txBody>
          <a:bodyPr/>
          <a:lstStyle/>
          <a:p>
            <a:pPr marL="0" indent="0">
              <a:buNone/>
              <a:defRPr/>
            </a:pPr>
            <a:endParaRPr lang="en-US" sz="1800" u="sng" dirty="0" smtClean="0">
              <a:solidFill>
                <a:srgbClr val="000000"/>
              </a:solidFill>
              <a:latin typeface="Constantia" panose="02030602050306030303" pitchFamily="18" charset="0"/>
              <a:cs typeface="Mongolian Baiti" panose="03000500000000000000" pitchFamily="66" charset="0"/>
            </a:endParaRPr>
          </a:p>
          <a:p>
            <a:pPr marL="0" indent="0">
              <a:buFont typeface="Wingdings" pitchFamily="2" charset="2"/>
              <a:buNone/>
              <a:defRPr/>
            </a:pPr>
            <a:endParaRPr lang="en-US" sz="1800" dirty="0" smtClean="0">
              <a:latin typeface="Constantia" panose="02030602050306030303" pitchFamily="18" charset="0"/>
              <a:cs typeface="Mongolian Baiti" panose="03000500000000000000" pitchFamily="66" charset="0"/>
            </a:endParaRPr>
          </a:p>
          <a:p>
            <a:pPr>
              <a:defRPr/>
            </a:pPr>
            <a:r>
              <a:rPr lang="en-US" sz="2000" dirty="0" err="1">
                <a:latin typeface="Constantia" panose="02030602050306030303" pitchFamily="18" charset="0"/>
                <a:cs typeface="Mongolian Baiti" panose="03000500000000000000" pitchFamily="66" charset="0"/>
              </a:rPr>
              <a:t>Fernqvist</a:t>
            </a:r>
            <a:r>
              <a:rPr lang="en-US" sz="2000" dirty="0">
                <a:latin typeface="Constantia" panose="02030602050306030303" pitchFamily="18" charset="0"/>
                <a:cs typeface="Mongolian Baiti" panose="03000500000000000000" pitchFamily="66" charset="0"/>
              </a:rPr>
              <a:t>, S (</a:t>
            </a:r>
            <a:r>
              <a:rPr lang="en-US" sz="2000" dirty="0" smtClean="0">
                <a:latin typeface="Constantia" panose="02030602050306030303" pitchFamily="18" charset="0"/>
                <a:cs typeface="Mongolian Baiti" panose="03000500000000000000" pitchFamily="66" charset="0"/>
              </a:rPr>
              <a:t>2015) Negotiating parenthood: Experiences of economic hardship among parents with cognitive difficulties. </a:t>
            </a:r>
            <a:r>
              <a:rPr lang="en-US" sz="2000" i="1" dirty="0">
                <a:latin typeface="Constantia" panose="02030602050306030303" pitchFamily="18" charset="0"/>
                <a:cs typeface="Mongolian Baiti" panose="03000500000000000000" pitchFamily="66" charset="0"/>
              </a:rPr>
              <a:t>Journal of Intellectual Disabilities, </a:t>
            </a:r>
            <a:r>
              <a:rPr lang="en-US" sz="2000" dirty="0">
                <a:latin typeface="Constantia" panose="02030602050306030303" pitchFamily="18" charset="0"/>
                <a:cs typeface="Mongolian Baiti" panose="03000500000000000000" pitchFamily="66" charset="0"/>
              </a:rPr>
              <a:t>19(3): 215-229 </a:t>
            </a:r>
            <a:endParaRPr lang="en-US" sz="2000" dirty="0" smtClean="0">
              <a:latin typeface="Constantia" panose="02030602050306030303" pitchFamily="18" charset="0"/>
              <a:cs typeface="Mongolian Baiti" panose="03000500000000000000" pitchFamily="66" charset="0"/>
            </a:endParaRPr>
          </a:p>
          <a:p>
            <a:pPr marL="0" indent="0">
              <a:buFont typeface="Wingdings" pitchFamily="2" charset="2"/>
              <a:buNone/>
              <a:defRPr/>
            </a:pPr>
            <a:endParaRPr lang="sv-SE" sz="2000" dirty="0" smtClean="0">
              <a:latin typeface="Constantia" panose="02030602050306030303" pitchFamily="18" charset="0"/>
              <a:cs typeface="Mongolian Baiti" panose="03000500000000000000" pitchFamily="66" charset="0"/>
            </a:endParaRPr>
          </a:p>
          <a:p>
            <a:pPr>
              <a:defRPr/>
            </a:pPr>
            <a:r>
              <a:rPr lang="sv-SE" sz="2000" dirty="0" smtClean="0">
                <a:latin typeface="Constantia" panose="02030602050306030303" pitchFamily="18" charset="0"/>
                <a:cs typeface="Mongolian Baiti" panose="03000500000000000000" pitchFamily="66" charset="0"/>
              </a:rPr>
              <a:t>Näsman E, Alexanderson K &amp; </a:t>
            </a:r>
            <a:r>
              <a:rPr lang="sv-SE" sz="2000" dirty="0" err="1" smtClean="0">
                <a:latin typeface="Constantia" panose="02030602050306030303" pitchFamily="18" charset="0"/>
                <a:cs typeface="Mongolian Baiti" panose="03000500000000000000" pitchFamily="66" charset="0"/>
              </a:rPr>
              <a:t>Fernqvist</a:t>
            </a:r>
            <a:r>
              <a:rPr lang="sv-SE" sz="2000" dirty="0" smtClean="0">
                <a:latin typeface="Constantia" panose="02030602050306030303" pitchFamily="18" charset="0"/>
                <a:cs typeface="Mongolian Baiti" panose="03000500000000000000" pitchFamily="66" charset="0"/>
              </a:rPr>
              <a:t> S (2015) Barn som anhöriga, utsatta och omvårdare - två typexempel. I  </a:t>
            </a:r>
            <a:r>
              <a:rPr lang="sv-SE" sz="2000" dirty="0" err="1" smtClean="0">
                <a:latin typeface="Constantia" panose="02030602050306030303" pitchFamily="18" charset="0"/>
                <a:cs typeface="Mongolian Baiti" panose="03000500000000000000" pitchFamily="66" charset="0"/>
              </a:rPr>
              <a:t>Järkestig</a:t>
            </a:r>
            <a:r>
              <a:rPr lang="sv-SE" sz="2000" dirty="0" smtClean="0">
                <a:latin typeface="Constantia" panose="02030602050306030303" pitchFamily="18" charset="0"/>
                <a:cs typeface="Mongolian Baiti" panose="03000500000000000000" pitchFamily="66" charset="0"/>
              </a:rPr>
              <a:t>-Berggren et al (red) </a:t>
            </a:r>
            <a:r>
              <a:rPr lang="sv-SE" sz="2000" i="1" dirty="0" smtClean="0">
                <a:latin typeface="Constantia" panose="02030602050306030303" pitchFamily="18" charset="0"/>
                <a:cs typeface="Mongolian Baiti" panose="03000500000000000000" pitchFamily="66" charset="0"/>
              </a:rPr>
              <a:t>Att se barn som anhöriga- Om beroende i relationer, interventioner och omsorgsansvar. </a:t>
            </a:r>
            <a:r>
              <a:rPr lang="sv-SE" sz="2000" dirty="0" smtClean="0">
                <a:latin typeface="Constantia" panose="02030602050306030303" pitchFamily="18" charset="0"/>
                <a:cs typeface="Mongolian Baiti" panose="03000500000000000000" pitchFamily="66" charset="0"/>
              </a:rPr>
              <a:t>Nationellt kompetenscentrum anhöriga (NKA</a:t>
            </a:r>
            <a:r>
              <a:rPr lang="sv-SE" sz="2000" dirty="0">
                <a:latin typeface="Constantia" panose="02030602050306030303" pitchFamily="18" charset="0"/>
                <a:cs typeface="Mongolian Baiti" panose="03000500000000000000" pitchFamily="66" charset="0"/>
              </a:rPr>
              <a:t>) </a:t>
            </a:r>
            <a:r>
              <a:rPr lang="sv-SE" sz="2000" dirty="0" smtClean="0">
                <a:latin typeface="Constantia" panose="02030602050306030303" pitchFamily="18" charset="0"/>
                <a:cs typeface="Mongolian Baiti" panose="03000500000000000000" pitchFamily="66" charset="0"/>
              </a:rPr>
              <a:t>sid 345-366</a:t>
            </a:r>
          </a:p>
          <a:p>
            <a:pPr marL="0" indent="0">
              <a:buNone/>
              <a:defRPr/>
            </a:pPr>
            <a:endParaRPr lang="sv-SE" sz="2000" dirty="0" smtClean="0">
              <a:latin typeface="Constantia" panose="02030602050306030303" pitchFamily="18" charset="0"/>
              <a:cs typeface="Mongolian Baiti" panose="03000500000000000000" pitchFamily="66" charset="0"/>
            </a:endParaRPr>
          </a:p>
          <a:p>
            <a:pPr>
              <a:defRPr/>
            </a:pPr>
            <a:r>
              <a:rPr lang="sv-SE" sz="2000" dirty="0" err="1">
                <a:latin typeface="Constantia" panose="02030602050306030303" pitchFamily="18" charset="0"/>
                <a:cs typeface="Mongolian Baiti" panose="03000500000000000000" pitchFamily="66" charset="0"/>
              </a:rPr>
              <a:t>Fernqvist</a:t>
            </a:r>
            <a:r>
              <a:rPr lang="sv-SE" sz="2000" dirty="0">
                <a:latin typeface="Constantia" panose="02030602050306030303" pitchFamily="18" charset="0"/>
                <a:cs typeface="Mongolian Baiti" panose="03000500000000000000" pitchFamily="66" charset="0"/>
              </a:rPr>
              <a:t>, S &amp; Näsman E (2016) Välfärdsstatens logik?: Erfarenheter från föräldrar med kognitiva och ekonomiska svårigheter. Socialvetenskaplig tidskrift, 23(1): 1-18</a:t>
            </a:r>
          </a:p>
          <a:p>
            <a:pPr>
              <a:defRPr/>
            </a:pPr>
            <a:endParaRPr lang="sv-SE" sz="1800" dirty="0" smtClean="0">
              <a:latin typeface="Constantia" panose="02030602050306030303" pitchFamily="18" charset="0"/>
              <a:cs typeface="Mongolian Baiti" panose="03000500000000000000" pitchFamily="66" charset="0"/>
            </a:endParaRPr>
          </a:p>
          <a:p>
            <a:pPr marL="0" indent="0">
              <a:buFont typeface="Wingdings" pitchFamily="2" charset="2"/>
              <a:buNone/>
              <a:defRPr/>
            </a:pPr>
            <a:endParaRPr lang="sv-SE" sz="2000" i="1" dirty="0" smtClean="0">
              <a:latin typeface="Constantia" panose="02030602050306030303" pitchFamily="18" charset="0"/>
              <a:cs typeface="Mongolian Baiti" panose="03000500000000000000" pitchFamily="66" charset="0"/>
            </a:endParaRPr>
          </a:p>
        </p:txBody>
      </p:sp>
    </p:spTree>
    <p:extLst>
      <p:ext uri="{BB962C8B-B14F-4D97-AF65-F5344CB8AC3E}">
        <p14:creationId xmlns:p14="http://schemas.microsoft.com/office/powerpoint/2010/main" val="3618670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b="1" dirty="0" smtClean="0">
                <a:latin typeface="Constantia" panose="02030602050306030303" pitchFamily="18" charset="0"/>
                <a:cs typeface="Mongolian Baiti" panose="03000500000000000000" pitchFamily="66" charset="0"/>
              </a:rPr>
              <a:t>Om mig</a:t>
            </a:r>
            <a:endParaRPr lang="sv-SE" sz="2800" b="1" dirty="0">
              <a:latin typeface="Constantia" panose="02030602050306030303" pitchFamily="18" charset="0"/>
              <a:cs typeface="Mongolian Baiti" panose="03000500000000000000" pitchFamily="66" charset="0"/>
            </a:endParaRPr>
          </a:p>
        </p:txBody>
      </p:sp>
      <p:sp>
        <p:nvSpPr>
          <p:cNvPr id="3" name="Platshållare för innehåll 2"/>
          <p:cNvSpPr>
            <a:spLocks noGrp="1"/>
          </p:cNvSpPr>
          <p:nvPr>
            <p:ph idx="1"/>
          </p:nvPr>
        </p:nvSpPr>
        <p:spPr/>
        <p:txBody>
          <a:bodyPr/>
          <a:lstStyle/>
          <a:p>
            <a:r>
              <a:rPr lang="sv-SE" dirty="0" smtClean="0">
                <a:latin typeface="Constantia" panose="02030602050306030303" pitchFamily="18" charset="0"/>
                <a:cs typeface="Mongolian Baiti" panose="03000500000000000000" pitchFamily="66" charset="0"/>
              </a:rPr>
              <a:t>Forskare i sociologi</a:t>
            </a:r>
          </a:p>
          <a:p>
            <a:pPr marL="0" indent="0">
              <a:buNone/>
            </a:pPr>
            <a:r>
              <a:rPr lang="sv-SE" dirty="0" smtClean="0">
                <a:latin typeface="Constantia" panose="02030602050306030303" pitchFamily="18" charset="0"/>
                <a:cs typeface="Mongolian Baiti" panose="03000500000000000000" pitchFamily="66" charset="0"/>
              </a:rPr>
              <a:t> 	</a:t>
            </a:r>
          </a:p>
          <a:p>
            <a:r>
              <a:rPr lang="sv-SE" dirty="0" smtClean="0">
                <a:latin typeface="Constantia" panose="02030602050306030303" pitchFamily="18" charset="0"/>
                <a:cs typeface="Mongolian Baiti" panose="03000500000000000000" pitchFamily="66" charset="0"/>
              </a:rPr>
              <a:t>Forskningsområden</a:t>
            </a:r>
          </a:p>
          <a:p>
            <a:pPr lvl="1"/>
            <a:r>
              <a:rPr lang="sv-SE" dirty="0" smtClean="0">
                <a:latin typeface="Constantia" panose="02030602050306030303" pitchFamily="18" charset="0"/>
                <a:cs typeface="Mongolian Baiti" panose="03000500000000000000" pitchFamily="66" charset="0"/>
              </a:rPr>
              <a:t>Ekonomisk utsatthet i barndomen</a:t>
            </a:r>
          </a:p>
          <a:p>
            <a:pPr lvl="1"/>
            <a:r>
              <a:rPr lang="sv-SE" dirty="0" smtClean="0">
                <a:latin typeface="Constantia" panose="02030602050306030303" pitchFamily="18" charset="0"/>
                <a:cs typeface="Mongolian Baiti" panose="03000500000000000000" pitchFamily="66" charset="0"/>
              </a:rPr>
              <a:t>Ekonomisk utsatthet och kognitiva svårigheter</a:t>
            </a:r>
          </a:p>
          <a:p>
            <a:pPr lvl="1"/>
            <a:r>
              <a:rPr lang="sv-SE" dirty="0" smtClean="0">
                <a:latin typeface="Constantia" panose="02030602050306030303" pitchFamily="18" charset="0"/>
                <a:cs typeface="Mongolian Baiti" panose="03000500000000000000" pitchFamily="66" charset="0"/>
              </a:rPr>
              <a:t>Barnfamiljer och vräkningsrisk</a:t>
            </a:r>
          </a:p>
          <a:p>
            <a:pPr lvl="1"/>
            <a:r>
              <a:rPr lang="sv-SE" dirty="0">
                <a:latin typeface="Constantia" panose="02030602050306030303" pitchFamily="18" charset="0"/>
                <a:cs typeface="Mongolian Baiti" panose="03000500000000000000" pitchFamily="66" charset="0"/>
              </a:rPr>
              <a:t>Ekonomisk maktutövning i familjen</a:t>
            </a:r>
          </a:p>
          <a:p>
            <a:pPr marL="457200" lvl="1" indent="0">
              <a:buNone/>
            </a:pPr>
            <a:endParaRPr lang="sv-SE" dirty="0" smtClean="0">
              <a:latin typeface="Constantia" panose="02030602050306030303" pitchFamily="18" charset="0"/>
              <a:cs typeface="Mongolian Baiti" panose="03000500000000000000" pitchFamily="66" charset="0"/>
            </a:endParaRPr>
          </a:p>
          <a:p>
            <a:pPr marL="0" indent="0">
              <a:buNone/>
            </a:pPr>
            <a:endParaRPr lang="sv-SE" dirty="0" smtClean="0">
              <a:latin typeface="Constantia" panose="02030602050306030303" pitchFamily="18" charset="0"/>
            </a:endParaRPr>
          </a:p>
          <a:p>
            <a:pPr marL="0" indent="0">
              <a:buNone/>
            </a:pPr>
            <a:endParaRPr lang="sv-SE" dirty="0"/>
          </a:p>
          <a:p>
            <a:pPr marL="0" indent="0">
              <a:buNone/>
            </a:pPr>
            <a:endParaRPr lang="sv-SE" dirty="0"/>
          </a:p>
        </p:txBody>
      </p:sp>
    </p:spTree>
    <p:extLst>
      <p:ext uri="{BB962C8B-B14F-4D97-AF65-F5344CB8AC3E}">
        <p14:creationId xmlns:p14="http://schemas.microsoft.com/office/powerpoint/2010/main" val="3796037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r>
              <a:rPr lang="sv-SE" dirty="0">
                <a:latin typeface="Constantia" panose="02030602050306030303" pitchFamily="18" charset="0"/>
              </a:rPr>
              <a:t>Ekonomisk utsatthet bland barn till föräldrar 	med kognitiva svårigheter”, 2013-2015 </a:t>
            </a:r>
            <a:r>
              <a:rPr lang="sv-SE" dirty="0" smtClean="0">
                <a:latin typeface="Constantia" panose="02030602050306030303" pitchFamily="18" charset="0"/>
              </a:rPr>
              <a:t>(projekt finansierat av Allmänna Barnhuset under </a:t>
            </a:r>
            <a:r>
              <a:rPr lang="sv-SE" dirty="0">
                <a:latin typeface="Constantia" panose="02030602050306030303" pitchFamily="18" charset="0"/>
              </a:rPr>
              <a:t>ledning av professor </a:t>
            </a:r>
            <a:r>
              <a:rPr lang="sv-SE" dirty="0" smtClean="0">
                <a:latin typeface="Constantia" panose="02030602050306030303" pitchFamily="18" charset="0"/>
              </a:rPr>
              <a:t>Elisabet </a:t>
            </a:r>
            <a:r>
              <a:rPr lang="sv-SE" dirty="0">
                <a:latin typeface="Constantia" panose="02030602050306030303" pitchFamily="18" charset="0"/>
              </a:rPr>
              <a:t>Näsman, UU</a:t>
            </a:r>
            <a:r>
              <a:rPr lang="sv-SE" dirty="0" smtClean="0">
                <a:latin typeface="Constantia" panose="02030602050306030303" pitchFamily="18" charset="0"/>
              </a:rPr>
              <a:t>)</a:t>
            </a:r>
          </a:p>
          <a:p>
            <a:pPr lvl="1"/>
            <a:r>
              <a:rPr lang="sv-SE" sz="2000" dirty="0">
                <a:latin typeface="Constantia" panose="02030602050306030303" pitchFamily="18" charset="0"/>
              </a:rPr>
              <a:t>Kopplingar mellan ekonomiska och kognitiva </a:t>
            </a:r>
            <a:r>
              <a:rPr lang="sv-SE" sz="2000" dirty="0" smtClean="0">
                <a:latin typeface="Constantia" panose="02030602050306030303" pitchFamily="18" charset="0"/>
              </a:rPr>
              <a:t>svårigheter</a:t>
            </a:r>
          </a:p>
          <a:p>
            <a:pPr lvl="2"/>
            <a:r>
              <a:rPr lang="sv-SE" sz="2000" dirty="0" smtClean="0">
                <a:latin typeface="Constantia" panose="02030602050306030303" pitchFamily="18" charset="0"/>
              </a:rPr>
              <a:t>Strategier för att hantera - perspektiv </a:t>
            </a:r>
            <a:r>
              <a:rPr lang="sv-SE" sz="2000" dirty="0">
                <a:latin typeface="Constantia" panose="02030602050306030303" pitchFamily="18" charset="0"/>
              </a:rPr>
              <a:t>från föräldrar och </a:t>
            </a:r>
            <a:r>
              <a:rPr lang="sv-SE" sz="2000" dirty="0" smtClean="0">
                <a:latin typeface="Constantia" panose="02030602050306030303" pitchFamily="18" charset="0"/>
              </a:rPr>
              <a:t>professionella</a:t>
            </a:r>
          </a:p>
          <a:p>
            <a:pPr lvl="2"/>
            <a:r>
              <a:rPr lang="sv-SE" sz="2000" dirty="0" smtClean="0">
                <a:latin typeface="Constantia" panose="02030602050306030303" pitchFamily="18" charset="0"/>
              </a:rPr>
              <a:t>Utifrånperspektiv - klientgrupp </a:t>
            </a:r>
            <a:r>
              <a:rPr lang="sv-SE" sz="2000" dirty="0">
                <a:latin typeface="Constantia" panose="02030602050306030303" pitchFamily="18" charset="0"/>
              </a:rPr>
              <a:t>i glapp mellan skilda lagstiftningar och förståelseramar</a:t>
            </a:r>
          </a:p>
          <a:p>
            <a:pPr marL="457200" lvl="1" indent="0">
              <a:buNone/>
            </a:pPr>
            <a:endParaRPr lang="sv-SE" dirty="0"/>
          </a:p>
          <a:p>
            <a:endParaRPr lang="sv-SE" dirty="0"/>
          </a:p>
        </p:txBody>
      </p:sp>
    </p:spTree>
    <p:extLst>
      <p:ext uri="{BB962C8B-B14F-4D97-AF65-F5344CB8AC3E}">
        <p14:creationId xmlns:p14="http://schemas.microsoft.com/office/powerpoint/2010/main" val="1715043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ubrik 1"/>
          <p:cNvSpPr>
            <a:spLocks noGrp="1"/>
          </p:cNvSpPr>
          <p:nvPr>
            <p:ph type="title"/>
          </p:nvPr>
        </p:nvSpPr>
        <p:spPr>
          <a:xfrm>
            <a:off x="965051" y="332656"/>
            <a:ext cx="8162925" cy="646112"/>
          </a:xfrm>
        </p:spPr>
        <p:txBody>
          <a:bodyPr/>
          <a:lstStyle/>
          <a:p>
            <a:r>
              <a:rPr lang="sv-SE" altLang="sv-SE" sz="2800" b="1" dirty="0" smtClean="0">
                <a:latin typeface="Constantia" panose="02030602050306030303" pitchFamily="18" charset="0"/>
                <a:ea typeface="Mongolian Baiti" pitchFamily="66" charset="0"/>
                <a:cs typeface="Mongolian Baiti" pitchFamily="66" charset="0"/>
              </a:rPr>
              <a:t>Övergripande syften och forskningsfrågor</a:t>
            </a:r>
          </a:p>
        </p:txBody>
      </p:sp>
      <p:sp>
        <p:nvSpPr>
          <p:cNvPr id="3" name="Platshållare för innehåll 2"/>
          <p:cNvSpPr>
            <a:spLocks noGrp="1"/>
          </p:cNvSpPr>
          <p:nvPr>
            <p:ph idx="1"/>
          </p:nvPr>
        </p:nvSpPr>
        <p:spPr>
          <a:xfrm>
            <a:off x="251520" y="1412776"/>
            <a:ext cx="8110537" cy="4572000"/>
          </a:xfrm>
        </p:spPr>
        <p:txBody>
          <a:bodyPr/>
          <a:lstStyle/>
          <a:p>
            <a:pPr>
              <a:defRPr/>
            </a:pPr>
            <a:r>
              <a:rPr lang="sv-SE" sz="2400" dirty="0" smtClean="0">
                <a:latin typeface="Constantia" panose="02030602050306030303" pitchFamily="18" charset="0"/>
                <a:cs typeface="Mongolian Baiti" panose="03000500000000000000" pitchFamily="66" charset="0"/>
              </a:rPr>
              <a:t>Att utforska hur den ekonomisk utsattheten påverkar vardagen: perspektiv från föräldrar</a:t>
            </a:r>
          </a:p>
          <a:p>
            <a:pPr lvl="1">
              <a:defRPr/>
            </a:pPr>
            <a:r>
              <a:rPr lang="sv-SE" sz="2000" dirty="0" smtClean="0">
                <a:latin typeface="Constantia" panose="02030602050306030303" pitchFamily="18" charset="0"/>
                <a:cs typeface="Mongolian Baiti" panose="03000500000000000000" pitchFamily="66" charset="0"/>
              </a:rPr>
              <a:t>Kopplingar mellan kognitiva svårigheter, föräldrarollen och ekonomiska svårigheter</a:t>
            </a:r>
          </a:p>
          <a:p>
            <a:pPr lvl="1">
              <a:defRPr/>
            </a:pPr>
            <a:r>
              <a:rPr lang="sv-SE" sz="2000" dirty="0" smtClean="0">
                <a:latin typeface="Constantia" panose="02030602050306030303" pitchFamily="18" charset="0"/>
                <a:cs typeface="Mongolian Baiti" panose="03000500000000000000" pitchFamily="66" charset="0"/>
              </a:rPr>
              <a:t>Strategier </a:t>
            </a:r>
            <a:r>
              <a:rPr lang="sv-SE" sz="2000" dirty="0">
                <a:latin typeface="Constantia" panose="02030602050306030303" pitchFamily="18" charset="0"/>
                <a:cs typeface="Mongolian Baiti" panose="03000500000000000000" pitchFamily="66" charset="0"/>
              </a:rPr>
              <a:t>för att hantera </a:t>
            </a:r>
            <a:r>
              <a:rPr lang="sv-SE" sz="2000" dirty="0" smtClean="0">
                <a:latin typeface="Constantia" panose="02030602050306030303" pitchFamily="18" charset="0"/>
                <a:cs typeface="Mongolian Baiti" panose="03000500000000000000" pitchFamily="66" charset="0"/>
              </a:rPr>
              <a:t>vardagen: på egen hand och med stöd</a:t>
            </a:r>
          </a:p>
          <a:p>
            <a:pPr lvl="1">
              <a:defRPr/>
            </a:pPr>
            <a:r>
              <a:rPr lang="sv-SE" sz="2000" dirty="0" smtClean="0">
                <a:latin typeface="Constantia" panose="02030602050306030303" pitchFamily="18" charset="0"/>
                <a:cs typeface="Mongolian Baiti" panose="03000500000000000000" pitchFamily="66" charset="0"/>
              </a:rPr>
              <a:t>Föräldraskapet och perspektiv på barnens situation</a:t>
            </a:r>
            <a:endParaRPr lang="sv-SE" sz="2000" dirty="0">
              <a:latin typeface="Constantia" panose="02030602050306030303" pitchFamily="18" charset="0"/>
              <a:cs typeface="Mongolian Baiti" panose="03000500000000000000" pitchFamily="66" charset="0"/>
            </a:endParaRPr>
          </a:p>
          <a:p>
            <a:pPr marL="0" indent="0">
              <a:buFont typeface="Wingdings" pitchFamily="2" charset="2"/>
              <a:buNone/>
              <a:defRPr/>
            </a:pPr>
            <a:endParaRPr lang="sv-SE" sz="2800" dirty="0" smtClean="0">
              <a:latin typeface="Constantia" panose="02030602050306030303" pitchFamily="18" charset="0"/>
              <a:cs typeface="Mongolian Baiti" panose="03000500000000000000" pitchFamily="66" charset="0"/>
            </a:endParaRPr>
          </a:p>
          <a:p>
            <a:pPr>
              <a:defRPr/>
            </a:pPr>
            <a:r>
              <a:rPr lang="sv-SE" sz="2400" dirty="0" smtClean="0">
                <a:latin typeface="Constantia" panose="02030602050306030303" pitchFamily="18" charset="0"/>
                <a:cs typeface="Mongolian Baiti" panose="03000500000000000000" pitchFamily="66" charset="0"/>
              </a:rPr>
              <a:t>Samhällets stöd avseende ekonomi </a:t>
            </a:r>
            <a:r>
              <a:rPr lang="sv-SE" sz="2400" b="1" i="1" dirty="0" smtClean="0">
                <a:latin typeface="Constantia" panose="02030602050306030303" pitchFamily="18" charset="0"/>
                <a:cs typeface="Mongolian Baiti" panose="03000500000000000000" pitchFamily="66" charset="0"/>
              </a:rPr>
              <a:t>och</a:t>
            </a:r>
            <a:r>
              <a:rPr lang="sv-SE" sz="2400" dirty="0" smtClean="0">
                <a:latin typeface="Constantia" panose="02030602050306030303" pitchFamily="18" charset="0"/>
                <a:cs typeface="Mongolian Baiti" panose="03000500000000000000" pitchFamily="66" charset="0"/>
              </a:rPr>
              <a:t> </a:t>
            </a:r>
            <a:r>
              <a:rPr lang="sv-SE" sz="2400" dirty="0">
                <a:latin typeface="Constantia" panose="02030602050306030303" pitchFamily="18" charset="0"/>
                <a:cs typeface="Mongolian Baiti" panose="03000500000000000000" pitchFamily="66" charset="0"/>
              </a:rPr>
              <a:t> </a:t>
            </a:r>
            <a:r>
              <a:rPr lang="sv-SE" sz="2400" dirty="0" smtClean="0">
                <a:latin typeface="Constantia" panose="02030602050306030303" pitchFamily="18" charset="0"/>
                <a:cs typeface="Mongolian Baiti" panose="03000500000000000000" pitchFamily="66" charset="0"/>
              </a:rPr>
              <a:t>kognitiva svårigheter; perspektiv från föräldrar och professionella</a:t>
            </a:r>
          </a:p>
          <a:p>
            <a:pPr lvl="1">
              <a:defRPr/>
            </a:pPr>
            <a:r>
              <a:rPr lang="sv-SE" sz="2000" dirty="0" smtClean="0">
                <a:latin typeface="Constantia" panose="02030602050306030303" pitchFamily="18" charset="0"/>
                <a:cs typeface="Mongolian Baiti" panose="03000500000000000000" pitchFamily="66" charset="0"/>
              </a:rPr>
              <a:t>Tolka spänningen mellan olika perspektiv (t.ex. syn på levnadsnivå i </a:t>
            </a:r>
            <a:r>
              <a:rPr lang="sv-SE" sz="2000" dirty="0" err="1" smtClean="0">
                <a:latin typeface="Constantia" panose="02030602050306030303" pitchFamily="18" charset="0"/>
                <a:cs typeface="Mongolian Baiti" panose="03000500000000000000" pitchFamily="66" charset="0"/>
              </a:rPr>
              <a:t>SoL</a:t>
            </a:r>
            <a:r>
              <a:rPr lang="sv-SE" sz="2000" dirty="0" smtClean="0">
                <a:latin typeface="Constantia" panose="02030602050306030303" pitchFamily="18" charset="0"/>
                <a:cs typeface="Mongolian Baiti" panose="03000500000000000000" pitchFamily="66" charset="0"/>
              </a:rPr>
              <a:t> och LSS, familje- vs. individperspektiv)</a:t>
            </a:r>
          </a:p>
          <a:p>
            <a:pPr lvl="1">
              <a:defRPr/>
            </a:pPr>
            <a:r>
              <a:rPr lang="sv-SE" sz="2000" dirty="0">
                <a:latin typeface="Constantia" panose="02030602050306030303" pitchFamily="18" charset="0"/>
                <a:cs typeface="Mongolian Baiti" panose="03000500000000000000" pitchFamily="66" charset="0"/>
              </a:rPr>
              <a:t>I</a:t>
            </a:r>
            <a:r>
              <a:rPr lang="sv-SE" sz="2000" dirty="0" smtClean="0">
                <a:latin typeface="Constantia" panose="02030602050306030303" pitchFamily="18" charset="0"/>
                <a:cs typeface="Mongolian Baiti" panose="03000500000000000000" pitchFamily="66" charset="0"/>
              </a:rPr>
              <a:t>nteraktion och samverkan mellan relevanta myndigheter/aktörer  - föräldrarnas erfarenheter av insatser och bemötanden</a:t>
            </a:r>
          </a:p>
          <a:p>
            <a:pPr marL="0" indent="0">
              <a:buFont typeface="Wingdings" pitchFamily="2" charset="2"/>
              <a:buNone/>
              <a:defRPr/>
            </a:pPr>
            <a:endParaRPr lang="sv-SE" dirty="0">
              <a:latin typeface="Constantia" panose="02030602050306030303" pitchFamily="18" charset="0"/>
            </a:endParaRPr>
          </a:p>
        </p:txBody>
      </p:sp>
    </p:spTree>
    <p:extLst>
      <p:ext uri="{BB962C8B-B14F-4D97-AF65-F5344CB8AC3E}">
        <p14:creationId xmlns:p14="http://schemas.microsoft.com/office/powerpoint/2010/main" val="144775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27088" y="115888"/>
            <a:ext cx="8162925" cy="647700"/>
          </a:xfrm>
        </p:spPr>
        <p:txBody>
          <a:bodyPr/>
          <a:lstStyle/>
          <a:p>
            <a:r>
              <a:rPr lang="sv-SE" altLang="sv-SE" sz="2800" b="1" dirty="0" smtClean="0">
                <a:latin typeface="Constantia" panose="02030602050306030303" pitchFamily="18" charset="0"/>
                <a:ea typeface="Mongolian Baiti" pitchFamily="66" charset="0"/>
                <a:cs typeface="Mongolian Baiti" pitchFamily="66" charset="0"/>
              </a:rPr>
              <a:t>Bakgrund och genomförande</a:t>
            </a:r>
          </a:p>
        </p:txBody>
      </p:sp>
      <p:sp>
        <p:nvSpPr>
          <p:cNvPr id="3" name="Content Placeholder 2"/>
          <p:cNvSpPr>
            <a:spLocks noGrp="1"/>
          </p:cNvSpPr>
          <p:nvPr>
            <p:ph idx="1"/>
          </p:nvPr>
        </p:nvSpPr>
        <p:spPr>
          <a:xfrm>
            <a:off x="539552" y="1556792"/>
            <a:ext cx="8110537" cy="4572000"/>
          </a:xfrm>
        </p:spPr>
        <p:txBody>
          <a:bodyPr/>
          <a:lstStyle/>
          <a:p>
            <a:pPr>
              <a:defRPr/>
            </a:pPr>
            <a:r>
              <a:rPr lang="sv-SE" altLang="sv-SE" sz="2400" dirty="0" smtClean="0">
                <a:latin typeface="Constantia" panose="02030602050306030303" pitchFamily="18" charset="0"/>
                <a:ea typeface="Mongolian Baiti" pitchFamily="66" charset="0"/>
                <a:cs typeface="Mongolian Baiti" pitchFamily="66" charset="0"/>
              </a:rPr>
              <a:t>Tidigare belagd korrelation mellan ekonomisk utsatthet och kognitiva svårigheter; svårt att etablera sig på arbetsmarknaden, svårt att få försörjningsstöd, låga ersättningsnivåer, merkostnader, svårigheter att hantera ekonomin</a:t>
            </a:r>
          </a:p>
          <a:p>
            <a:pPr marL="0" indent="0">
              <a:buNone/>
              <a:defRPr/>
            </a:pPr>
            <a:endParaRPr lang="sv-SE" altLang="sv-SE" sz="2400" dirty="0" smtClean="0">
              <a:latin typeface="Constantia" panose="02030602050306030303" pitchFamily="18" charset="0"/>
              <a:ea typeface="Mongolian Baiti" pitchFamily="66" charset="0"/>
              <a:cs typeface="Mongolian Baiti" pitchFamily="66" charset="0"/>
            </a:endParaRPr>
          </a:p>
          <a:p>
            <a:pPr marL="0" indent="0">
              <a:buNone/>
              <a:defRPr/>
            </a:pPr>
            <a:endParaRPr lang="sv-SE" altLang="sv-SE" sz="2400" dirty="0" smtClean="0">
              <a:latin typeface="Constantia" panose="02030602050306030303" pitchFamily="18" charset="0"/>
              <a:ea typeface="Mongolian Baiti" pitchFamily="66" charset="0"/>
              <a:cs typeface="Mongolian Baiti" pitchFamily="66" charset="0"/>
            </a:endParaRPr>
          </a:p>
          <a:p>
            <a:pPr>
              <a:buClr>
                <a:srgbClr val="9A0000"/>
              </a:buClr>
              <a:defRPr/>
            </a:pPr>
            <a:r>
              <a:rPr lang="sv-SE" sz="2400" dirty="0">
                <a:solidFill>
                  <a:srgbClr val="000000"/>
                </a:solidFill>
                <a:latin typeface="Constantia" panose="02030602050306030303" pitchFamily="18" charset="0"/>
                <a:cs typeface="Mongolian Baiti" panose="03000500000000000000" pitchFamily="66" charset="0"/>
              </a:rPr>
              <a:t>Ettårigt forskningsprojekt finansierat av </a:t>
            </a:r>
            <a:r>
              <a:rPr lang="sv-SE" sz="2400" dirty="0" smtClean="0">
                <a:solidFill>
                  <a:srgbClr val="000000"/>
                </a:solidFill>
                <a:latin typeface="Constantia" panose="02030602050306030303" pitchFamily="18" charset="0"/>
                <a:cs typeface="Mongolian Baiti" panose="03000500000000000000" pitchFamily="66" charset="0"/>
              </a:rPr>
              <a:t>Stiftelsen Allmänna Barnhuset </a:t>
            </a:r>
          </a:p>
          <a:p>
            <a:pPr lvl="1">
              <a:buClr>
                <a:srgbClr val="9A0000"/>
              </a:buClr>
              <a:defRPr/>
            </a:pPr>
            <a:r>
              <a:rPr lang="sv-SE" altLang="sv-SE" sz="2000" dirty="0" smtClean="0">
                <a:latin typeface="Constantia" panose="02030602050306030303" pitchFamily="18" charset="0"/>
                <a:cs typeface="Mongolian Baiti" panose="03000500000000000000" pitchFamily="66" charset="0"/>
              </a:rPr>
              <a:t>Utgår teoretiskt från forskning om ekonomisk utsatthet, barndoms/familjesociologi och funktionalitetsforskning </a:t>
            </a:r>
          </a:p>
          <a:p>
            <a:pPr lvl="1">
              <a:defRPr/>
            </a:pPr>
            <a:r>
              <a:rPr lang="sv-SE" altLang="sv-SE" sz="2000" dirty="0" smtClean="0">
                <a:latin typeface="Constantia" panose="02030602050306030303" pitchFamily="18" charset="0"/>
                <a:cs typeface="Mongolian Baiti" panose="03000500000000000000" pitchFamily="66" charset="0"/>
              </a:rPr>
              <a:t>Kvalitativ studie: intervjuer med föräldrar, barn och professionella</a:t>
            </a:r>
          </a:p>
          <a:p>
            <a:pPr marL="457200" lvl="1" indent="0">
              <a:buNone/>
              <a:defRPr/>
            </a:pPr>
            <a:endParaRPr lang="sv-SE" altLang="sv-SE" sz="2000" dirty="0" smtClean="0">
              <a:latin typeface="Mongolian Baiti" panose="03000500000000000000" pitchFamily="66" charset="0"/>
              <a:cs typeface="Mongolian Baiti" panose="03000500000000000000" pitchFamily="66" charset="0"/>
            </a:endParaRPr>
          </a:p>
          <a:p>
            <a:pPr lvl="1">
              <a:defRPr/>
            </a:pPr>
            <a:endParaRPr lang="sv-SE" altLang="sv-SE" dirty="0" smtClean="0"/>
          </a:p>
          <a:p>
            <a:pPr>
              <a:defRPr/>
            </a:pPr>
            <a:endParaRPr lang="sv-SE" altLang="sv-SE" dirty="0" smtClean="0"/>
          </a:p>
        </p:txBody>
      </p:sp>
    </p:spTree>
    <p:extLst>
      <p:ext uri="{BB962C8B-B14F-4D97-AF65-F5344CB8AC3E}">
        <p14:creationId xmlns:p14="http://schemas.microsoft.com/office/powerpoint/2010/main" val="406830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6632"/>
            <a:ext cx="6984776" cy="1143000"/>
          </a:xfrm>
        </p:spPr>
        <p:txBody>
          <a:bodyPr/>
          <a:lstStyle/>
          <a:p>
            <a:r>
              <a:rPr lang="sv-SE" sz="2800" b="1" dirty="0">
                <a:latin typeface="Constantia" panose="02030602050306030303" pitchFamily="18" charset="0"/>
              </a:rPr>
              <a:t>Kognitiva </a:t>
            </a:r>
            <a:r>
              <a:rPr lang="sv-SE" sz="2800" b="1" dirty="0" smtClean="0">
                <a:latin typeface="Constantia" panose="02030602050306030303" pitchFamily="18" charset="0"/>
              </a:rPr>
              <a:t>svårigheter och ekonomisk </a:t>
            </a:r>
            <a:r>
              <a:rPr lang="sv-SE" sz="2800" b="1" dirty="0">
                <a:latin typeface="Constantia" panose="02030602050306030303" pitchFamily="18" charset="0"/>
              </a:rPr>
              <a:t>utsatthet </a:t>
            </a:r>
          </a:p>
        </p:txBody>
      </p:sp>
      <p:sp>
        <p:nvSpPr>
          <p:cNvPr id="3" name="Content Placeholder 2"/>
          <p:cNvSpPr>
            <a:spLocks noGrp="1"/>
          </p:cNvSpPr>
          <p:nvPr>
            <p:ph idx="1"/>
          </p:nvPr>
        </p:nvSpPr>
        <p:spPr>
          <a:xfrm>
            <a:off x="467544" y="1556792"/>
            <a:ext cx="8062664" cy="4114800"/>
          </a:xfrm>
        </p:spPr>
        <p:txBody>
          <a:bodyPr/>
          <a:lstStyle/>
          <a:p>
            <a:r>
              <a:rPr lang="sv-SE" dirty="0">
                <a:latin typeface="Constantia" panose="02030602050306030303" pitchFamily="18" charset="0"/>
              </a:rPr>
              <a:t>P</a:t>
            </a:r>
            <a:r>
              <a:rPr lang="sv-SE" dirty="0" smtClean="0">
                <a:latin typeface="Constantia" panose="02030602050306030303" pitchFamily="18" charset="0"/>
              </a:rPr>
              <a:t>ersoner </a:t>
            </a:r>
            <a:r>
              <a:rPr lang="sv-SE" dirty="0">
                <a:latin typeface="Constantia" panose="02030602050306030303" pitchFamily="18" charset="0"/>
              </a:rPr>
              <a:t>med funktionsnedsättning lever </a:t>
            </a:r>
            <a:r>
              <a:rPr lang="sv-SE" dirty="0" smtClean="0">
                <a:latin typeface="Constantia" panose="02030602050306030303" pitchFamily="18" charset="0"/>
              </a:rPr>
              <a:t>ofta under </a:t>
            </a:r>
            <a:r>
              <a:rPr lang="sv-SE" dirty="0">
                <a:latin typeface="Constantia" panose="02030602050306030303" pitchFamily="18" charset="0"/>
              </a:rPr>
              <a:t>sämre förhållanden än majoritetsbefolkningen, med lägre utbildningsnivå och exkludering från arbetsmarknaden </a:t>
            </a:r>
            <a:r>
              <a:rPr lang="sv-SE" dirty="0" smtClean="0">
                <a:latin typeface="Constantia" panose="02030602050306030303" pitchFamily="18" charset="0"/>
              </a:rPr>
              <a:t>(t.ex. Socialstyrelsen 2010)</a:t>
            </a:r>
          </a:p>
          <a:p>
            <a:pPr marL="0" indent="0">
              <a:buNone/>
            </a:pPr>
            <a:endParaRPr lang="sv-SE" dirty="0" smtClean="0">
              <a:latin typeface="Constantia" panose="02030602050306030303" pitchFamily="18" charset="0"/>
            </a:endParaRPr>
          </a:p>
          <a:p>
            <a:r>
              <a:rPr lang="sv-SE" dirty="0" smtClean="0">
                <a:latin typeface="Constantia" panose="02030602050306030303" pitchFamily="18" charset="0"/>
              </a:rPr>
              <a:t>Svårigheter att få ekonomiskt bistånd; diagnos krävs för stöd enligt LSS</a:t>
            </a:r>
          </a:p>
          <a:p>
            <a:pPr marL="0" indent="0">
              <a:buNone/>
            </a:pPr>
            <a:endParaRPr lang="sv-SE" dirty="0" smtClean="0">
              <a:latin typeface="Constantia" panose="02030602050306030303" pitchFamily="18" charset="0"/>
            </a:endParaRPr>
          </a:p>
          <a:p>
            <a:r>
              <a:rPr lang="sv-SE" dirty="0" smtClean="0">
                <a:latin typeface="Constantia" panose="02030602050306030303" pitchFamily="18" charset="0"/>
              </a:rPr>
              <a:t>Den ekonomiska knappheten kan förstärka den utsatthet som orsakas av funktionsnedsättningen</a:t>
            </a:r>
          </a:p>
          <a:p>
            <a:pPr lvl="1"/>
            <a:r>
              <a:rPr lang="sv-SE" sz="2000" dirty="0" smtClean="0">
                <a:latin typeface="Constantia" panose="02030602050306030303" pitchFamily="18" charset="0"/>
              </a:rPr>
              <a:t>I synnerhet ”osynliga” funktionsnedsättningar</a:t>
            </a:r>
          </a:p>
          <a:p>
            <a:pPr lvl="1"/>
            <a:r>
              <a:rPr lang="sv-SE" sz="2000" dirty="0" smtClean="0">
                <a:latin typeface="Constantia" panose="02030602050306030303" pitchFamily="18" charset="0"/>
              </a:rPr>
              <a:t>Social och materiell utsatthet, svaga sociala nätverk</a:t>
            </a:r>
          </a:p>
          <a:p>
            <a:pPr marL="0" indent="0">
              <a:buNone/>
            </a:pPr>
            <a:endParaRPr lang="sv-SE" dirty="0"/>
          </a:p>
        </p:txBody>
      </p:sp>
    </p:spTree>
    <p:extLst>
      <p:ext uri="{BB962C8B-B14F-4D97-AF65-F5344CB8AC3E}">
        <p14:creationId xmlns:p14="http://schemas.microsoft.com/office/powerpoint/2010/main" val="240804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60648"/>
            <a:ext cx="6984776" cy="1143000"/>
          </a:xfrm>
        </p:spPr>
        <p:txBody>
          <a:bodyPr/>
          <a:lstStyle/>
          <a:p>
            <a:r>
              <a:rPr lang="sv-SE" sz="2800" b="1" dirty="0">
                <a:latin typeface="Constantia" panose="02030602050306030303" pitchFamily="18" charset="0"/>
              </a:rPr>
              <a:t>Ekonomisk utsatthet och funktionsnedsättning i familjen: välfärdsstatliga perspektiv och åtgärder</a:t>
            </a:r>
          </a:p>
        </p:txBody>
      </p:sp>
      <p:sp>
        <p:nvSpPr>
          <p:cNvPr id="3" name="Content Placeholder 2"/>
          <p:cNvSpPr>
            <a:spLocks noGrp="1"/>
          </p:cNvSpPr>
          <p:nvPr>
            <p:ph idx="1"/>
          </p:nvPr>
        </p:nvSpPr>
        <p:spPr/>
        <p:txBody>
          <a:bodyPr/>
          <a:lstStyle/>
          <a:p>
            <a:r>
              <a:rPr lang="sv-SE" dirty="0">
                <a:latin typeface="Constantia" panose="02030602050306030303" pitchFamily="18" charset="0"/>
              </a:rPr>
              <a:t>Lagstiftning och stödformer: överlappningar och potentiella </a:t>
            </a:r>
            <a:r>
              <a:rPr lang="sv-SE" dirty="0" smtClean="0">
                <a:latin typeface="Constantia" panose="02030602050306030303" pitchFamily="18" charset="0"/>
              </a:rPr>
              <a:t>glapp</a:t>
            </a:r>
          </a:p>
          <a:p>
            <a:pPr lvl="1"/>
            <a:r>
              <a:rPr lang="sv-SE" sz="2000" dirty="0" smtClean="0">
                <a:latin typeface="Constantia" panose="02030602050306030303" pitchFamily="18" charset="0"/>
              </a:rPr>
              <a:t>LSS – </a:t>
            </a:r>
            <a:r>
              <a:rPr lang="sv-SE" sz="2000" dirty="0" err="1" smtClean="0">
                <a:latin typeface="Constantia" panose="02030602050306030303" pitchFamily="18" charset="0"/>
              </a:rPr>
              <a:t>SoL</a:t>
            </a:r>
            <a:r>
              <a:rPr lang="sv-SE" sz="2000" dirty="0" smtClean="0">
                <a:latin typeface="Constantia" panose="02030602050306030303" pitchFamily="18" charset="0"/>
              </a:rPr>
              <a:t> – SFB</a:t>
            </a:r>
          </a:p>
          <a:p>
            <a:pPr lvl="2"/>
            <a:r>
              <a:rPr lang="sv-SE" sz="2000" dirty="0" smtClean="0">
                <a:latin typeface="Constantia" panose="02030602050306030303" pitchFamily="18" charset="0"/>
              </a:rPr>
              <a:t>Definitioner av levnadsnivå</a:t>
            </a:r>
          </a:p>
          <a:p>
            <a:pPr lvl="2"/>
            <a:r>
              <a:rPr lang="sv-SE" sz="2000" dirty="0">
                <a:latin typeface="Constantia" panose="02030602050306030303" pitchFamily="18" charset="0"/>
              </a:rPr>
              <a:t>Familjeperspektiv vs. </a:t>
            </a:r>
            <a:r>
              <a:rPr lang="sv-SE" sz="2000" dirty="0" smtClean="0">
                <a:latin typeface="Constantia" panose="02030602050306030303" pitchFamily="18" charset="0"/>
              </a:rPr>
              <a:t>individperspektiv</a:t>
            </a:r>
          </a:p>
          <a:p>
            <a:pPr marL="457200" lvl="1" indent="0">
              <a:buNone/>
            </a:pPr>
            <a:endParaRPr lang="sv-SE" sz="2000" dirty="0">
              <a:latin typeface="Constantia" panose="02030602050306030303" pitchFamily="18" charset="0"/>
            </a:endParaRPr>
          </a:p>
          <a:p>
            <a:r>
              <a:rPr lang="sv-SE" dirty="0" smtClean="0">
                <a:latin typeface="Constantia" panose="02030602050306030303" pitchFamily="18" charset="0"/>
              </a:rPr>
              <a:t>Begränsad försörjningsförmåga, problem med att hantera ekonomin</a:t>
            </a:r>
          </a:p>
          <a:p>
            <a:pPr lvl="1"/>
            <a:r>
              <a:rPr lang="sv-SE" sz="2000" dirty="0" smtClean="0">
                <a:latin typeface="Constantia" panose="02030602050306030303" pitchFamily="18" charset="0"/>
              </a:rPr>
              <a:t>Svårigheter att möta villkor kopplade till försörjning och ekonomisk utsatthet; svårt att få rätt stöd. </a:t>
            </a:r>
            <a:endParaRPr lang="sv-SE" sz="2000" dirty="0">
              <a:latin typeface="Constantia" panose="02030602050306030303" pitchFamily="18" charset="0"/>
            </a:endParaRPr>
          </a:p>
          <a:p>
            <a:pPr lvl="1"/>
            <a:r>
              <a:rPr lang="sv-SE" sz="2000" dirty="0" smtClean="0">
                <a:latin typeface="Constantia" panose="02030602050306030303" pitchFamily="18" charset="0"/>
              </a:rPr>
              <a:t>De ekonomiska problemen och dess följder i skymundan?</a:t>
            </a:r>
            <a:endParaRPr lang="sv-SE" sz="2000" dirty="0">
              <a:latin typeface="Constantia" panose="02030602050306030303" pitchFamily="18" charset="0"/>
            </a:endParaRPr>
          </a:p>
        </p:txBody>
      </p:sp>
    </p:spTree>
    <p:extLst>
      <p:ext uri="{BB962C8B-B14F-4D97-AF65-F5344CB8AC3E}">
        <p14:creationId xmlns:p14="http://schemas.microsoft.com/office/powerpoint/2010/main" val="323961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88640"/>
            <a:ext cx="6984776" cy="1143000"/>
          </a:xfrm>
        </p:spPr>
        <p:txBody>
          <a:bodyPr/>
          <a:lstStyle/>
          <a:p>
            <a:r>
              <a:rPr lang="sv-SE" sz="2800" b="1" dirty="0" smtClean="0">
                <a:latin typeface="Constantia" panose="02030602050306030303" pitchFamily="18" charset="0"/>
              </a:rPr>
              <a:t>Barnens situation</a:t>
            </a:r>
            <a:endParaRPr lang="sv-SE" sz="2800" b="1" dirty="0">
              <a:latin typeface="Constantia" panose="02030602050306030303" pitchFamily="18" charset="0"/>
            </a:endParaRPr>
          </a:p>
        </p:txBody>
      </p:sp>
      <p:sp>
        <p:nvSpPr>
          <p:cNvPr id="3" name="Content Placeholder 2"/>
          <p:cNvSpPr>
            <a:spLocks noGrp="1"/>
          </p:cNvSpPr>
          <p:nvPr>
            <p:ph idx="1"/>
          </p:nvPr>
        </p:nvSpPr>
        <p:spPr>
          <a:xfrm>
            <a:off x="539552" y="1412776"/>
            <a:ext cx="8062664" cy="4114800"/>
          </a:xfrm>
        </p:spPr>
        <p:txBody>
          <a:bodyPr/>
          <a:lstStyle/>
          <a:p>
            <a:r>
              <a:rPr lang="sv-SE" dirty="0" smtClean="0">
                <a:latin typeface="Constantia" panose="02030602050306030303" pitchFamily="18" charset="0"/>
              </a:rPr>
              <a:t>Föräldrars kognitiva svårigheter som förhöjd risk för social utsatthet</a:t>
            </a:r>
          </a:p>
          <a:p>
            <a:pPr lvl="1"/>
            <a:r>
              <a:rPr lang="sv-SE" sz="1800" dirty="0" smtClean="0">
                <a:latin typeface="Constantia" panose="02030602050306030303" pitchFamily="18" charset="0"/>
              </a:rPr>
              <a:t>Flera föräldrar med placerade barn i studien</a:t>
            </a:r>
          </a:p>
          <a:p>
            <a:pPr lvl="1"/>
            <a:r>
              <a:rPr lang="sv-SE" sz="1800" dirty="0" smtClean="0">
                <a:latin typeface="Constantia" panose="02030602050306030303" pitchFamily="18" charset="0"/>
              </a:rPr>
              <a:t>Ekonomisk knapphet kan förstärka utsatthet</a:t>
            </a:r>
          </a:p>
          <a:p>
            <a:r>
              <a:rPr lang="sv-SE" dirty="0" smtClean="0">
                <a:latin typeface="Constantia" panose="02030602050306030303" pitchFamily="18" charset="0"/>
              </a:rPr>
              <a:t>Intar roll som omsorgsgivande anhöriga - exempel från tidigare forskning</a:t>
            </a:r>
          </a:p>
          <a:p>
            <a:pPr lvl="1"/>
            <a:r>
              <a:rPr lang="sv-SE" sz="1800" i="1" dirty="0" err="1" smtClean="0">
                <a:latin typeface="Constantia" panose="02030602050306030303" pitchFamily="18" charset="0"/>
              </a:rPr>
              <a:t>Parentification</a:t>
            </a:r>
            <a:r>
              <a:rPr lang="sv-SE" sz="1800" dirty="0" smtClean="0">
                <a:latin typeface="Constantia" panose="02030602050306030303" pitchFamily="18" charset="0"/>
              </a:rPr>
              <a:t> (”</a:t>
            </a:r>
            <a:r>
              <a:rPr lang="sv-SE" sz="1800" dirty="0" err="1" smtClean="0">
                <a:latin typeface="Constantia" panose="02030602050306030303" pitchFamily="18" charset="0"/>
              </a:rPr>
              <a:t>föräldrafiering</a:t>
            </a:r>
            <a:r>
              <a:rPr lang="sv-SE" sz="1800" dirty="0" smtClean="0">
                <a:latin typeface="Constantia" panose="02030602050306030303" pitchFamily="18" charset="0"/>
              </a:rPr>
              <a:t>”)</a:t>
            </a:r>
          </a:p>
          <a:p>
            <a:pPr lvl="1"/>
            <a:r>
              <a:rPr lang="sv-SE" sz="1800" dirty="0" smtClean="0">
                <a:latin typeface="Constantia" panose="02030602050306030303" pitchFamily="18" charset="0"/>
              </a:rPr>
              <a:t>Ej könsneutralt; ej enbart negativa erfarenheter</a:t>
            </a:r>
          </a:p>
          <a:p>
            <a:pPr lvl="1"/>
            <a:r>
              <a:rPr lang="sv-SE" sz="1800" dirty="0" smtClean="0">
                <a:latin typeface="Constantia" panose="02030602050306030303" pitchFamily="18" charset="0"/>
              </a:rPr>
              <a:t>Ekonomiskt ansvar i familjen genom att spara på el och betala räkningar; ta hand om småsyskon; praktiska sysslor och emotionellt omhändertagande.  </a:t>
            </a:r>
          </a:p>
          <a:p>
            <a:r>
              <a:rPr lang="sv-SE" dirty="0" smtClean="0">
                <a:latin typeface="Constantia" panose="02030602050306030303" pitchFamily="18" charset="0"/>
              </a:rPr>
              <a:t>Stigmatisering</a:t>
            </a:r>
          </a:p>
          <a:p>
            <a:pPr lvl="1"/>
            <a:r>
              <a:rPr lang="sv-SE" sz="1800" dirty="0" smtClean="0">
                <a:latin typeface="Constantia" panose="02030602050306030303" pitchFamily="18" charset="0"/>
              </a:rPr>
              <a:t>Även beskrivet av barn till ekonomiskt utsatta föräldrar utan KS: följsamhet, döljande, försök till avlastning</a:t>
            </a:r>
          </a:p>
          <a:p>
            <a:pPr lvl="1"/>
            <a:r>
              <a:rPr lang="sv-SE" sz="1800" dirty="0" smtClean="0">
                <a:latin typeface="Constantia" panose="02030602050306030303" pitchFamily="18" charset="0"/>
              </a:rPr>
              <a:t>Dubbel stigmatisering genom ekonomisk knapphet?</a:t>
            </a:r>
          </a:p>
          <a:p>
            <a:pPr marL="457200" lvl="1" indent="0">
              <a:buNone/>
            </a:pPr>
            <a:endParaRPr lang="sv-SE" sz="2000" dirty="0"/>
          </a:p>
        </p:txBody>
      </p:sp>
    </p:spTree>
    <p:extLst>
      <p:ext uri="{BB962C8B-B14F-4D97-AF65-F5344CB8AC3E}">
        <p14:creationId xmlns:p14="http://schemas.microsoft.com/office/powerpoint/2010/main" val="212476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60648"/>
            <a:ext cx="6984776" cy="1143000"/>
          </a:xfrm>
        </p:spPr>
        <p:txBody>
          <a:bodyPr/>
          <a:lstStyle/>
          <a:p>
            <a:r>
              <a:rPr lang="sv-SE" sz="2800" b="1" dirty="0" smtClean="0">
                <a:latin typeface="Constantia" panose="02030602050306030303" pitchFamily="18" charset="0"/>
              </a:rPr>
              <a:t>Data och metod</a:t>
            </a:r>
            <a:endParaRPr lang="sv-SE" sz="2800" b="1" dirty="0">
              <a:latin typeface="Constantia" panose="02030602050306030303" pitchFamily="18" charset="0"/>
            </a:endParaRPr>
          </a:p>
        </p:txBody>
      </p:sp>
      <p:sp>
        <p:nvSpPr>
          <p:cNvPr id="3" name="Content Placeholder 2"/>
          <p:cNvSpPr>
            <a:spLocks noGrp="1"/>
          </p:cNvSpPr>
          <p:nvPr>
            <p:ph idx="1"/>
          </p:nvPr>
        </p:nvSpPr>
        <p:spPr>
          <a:xfrm>
            <a:off x="683568" y="1844824"/>
            <a:ext cx="8062664" cy="4114800"/>
          </a:xfrm>
        </p:spPr>
        <p:txBody>
          <a:bodyPr/>
          <a:lstStyle/>
          <a:p>
            <a:r>
              <a:rPr lang="sv-SE" dirty="0" smtClean="0">
                <a:latin typeface="Constantia" panose="02030602050306030303" pitchFamily="18" charset="0"/>
              </a:rPr>
              <a:t>Åtta föräldrar</a:t>
            </a:r>
          </a:p>
          <a:p>
            <a:pPr lvl="1"/>
            <a:r>
              <a:rPr lang="sv-SE" sz="2000" dirty="0" smtClean="0">
                <a:latin typeface="Constantia" panose="02030602050306030303" pitchFamily="18" charset="0"/>
              </a:rPr>
              <a:t>7 mammor, 1 pappa</a:t>
            </a:r>
            <a:r>
              <a:rPr lang="sv-SE" sz="2000" dirty="0">
                <a:latin typeface="Constantia" panose="02030602050306030303" pitchFamily="18" charset="0"/>
              </a:rPr>
              <a:t> </a:t>
            </a:r>
            <a:r>
              <a:rPr lang="sv-SE" sz="2000" dirty="0" smtClean="0">
                <a:latin typeface="Constantia" panose="02030602050306030303" pitchFamily="18" charset="0"/>
              </a:rPr>
              <a:t>rekryterade via stödverksamheter eller kontakt på eget initiativ</a:t>
            </a:r>
          </a:p>
          <a:p>
            <a:pPr lvl="1"/>
            <a:r>
              <a:rPr lang="sv-SE" sz="2000" dirty="0">
                <a:latin typeface="Constantia" panose="02030602050306030303" pitchFamily="18" charset="0"/>
              </a:rPr>
              <a:t>E</a:t>
            </a:r>
            <a:r>
              <a:rPr lang="sv-SE" sz="2000" dirty="0" smtClean="0">
                <a:latin typeface="Constantia" panose="02030602050306030303" pitchFamily="18" charset="0"/>
              </a:rPr>
              <a:t>konomisk </a:t>
            </a:r>
            <a:r>
              <a:rPr lang="sv-SE" sz="2000" dirty="0">
                <a:latin typeface="Constantia" panose="02030602050306030303" pitchFamily="18" charset="0"/>
              </a:rPr>
              <a:t>utsatthet </a:t>
            </a:r>
            <a:r>
              <a:rPr lang="sv-SE" sz="2000" dirty="0" smtClean="0">
                <a:latin typeface="Constantia" panose="02030602050306030303" pitchFamily="18" charset="0"/>
              </a:rPr>
              <a:t>ej urvalskriterium </a:t>
            </a:r>
            <a:r>
              <a:rPr lang="sv-SE" sz="2000" dirty="0">
                <a:latin typeface="Constantia" panose="02030602050306030303" pitchFamily="18" charset="0"/>
              </a:rPr>
              <a:t>eftersom projektgruppen prioriterade att kontakta så många föräldrar som </a:t>
            </a:r>
            <a:r>
              <a:rPr lang="sv-SE" sz="2000" dirty="0" smtClean="0">
                <a:latin typeface="Constantia" panose="02030602050306030303" pitchFamily="18" charset="0"/>
              </a:rPr>
              <a:t>möjligt; trots detta var ekonomisk knapphet (i flera fall mycket påtaglig sådan) </a:t>
            </a:r>
            <a:r>
              <a:rPr lang="sv-SE" sz="2000" dirty="0">
                <a:latin typeface="Constantia" panose="02030602050306030303" pitchFamily="18" charset="0"/>
              </a:rPr>
              <a:t>en stark gemensam nämnare för samtliga</a:t>
            </a:r>
            <a:r>
              <a:rPr lang="sv-SE" sz="2000" dirty="0" smtClean="0">
                <a:latin typeface="Constantia" panose="02030602050306030303" pitchFamily="18" charset="0"/>
              </a:rPr>
              <a:t>.</a:t>
            </a:r>
          </a:p>
          <a:p>
            <a:pPr marL="457200" lvl="1" indent="0">
              <a:buNone/>
            </a:pPr>
            <a:endParaRPr lang="sv-SE" dirty="0">
              <a:latin typeface="Constantia" panose="02030602050306030303" pitchFamily="18" charset="0"/>
            </a:endParaRPr>
          </a:p>
          <a:p>
            <a:pPr lvl="0"/>
            <a:r>
              <a:rPr lang="sv-SE" dirty="0" smtClean="0">
                <a:latin typeface="Constantia" panose="02030602050306030303" pitchFamily="18" charset="0"/>
              </a:rPr>
              <a:t> </a:t>
            </a:r>
            <a:r>
              <a:rPr lang="sv-SE" dirty="0">
                <a:solidFill>
                  <a:srgbClr val="000000"/>
                </a:solidFill>
                <a:latin typeface="Constantia" panose="02030602050306030303" pitchFamily="18" charset="0"/>
              </a:rPr>
              <a:t>Även </a:t>
            </a:r>
            <a:r>
              <a:rPr lang="sv-SE" dirty="0" smtClean="0">
                <a:solidFill>
                  <a:srgbClr val="000000"/>
                </a:solidFill>
                <a:latin typeface="Constantia" panose="02030602050306030303" pitchFamily="18" charset="0"/>
              </a:rPr>
              <a:t>intervjuer </a:t>
            </a:r>
            <a:r>
              <a:rPr lang="sv-SE" dirty="0">
                <a:solidFill>
                  <a:srgbClr val="000000"/>
                </a:solidFill>
                <a:latin typeface="Constantia" panose="02030602050306030303" pitchFamily="18" charset="0"/>
              </a:rPr>
              <a:t>med stödverksamheter, </a:t>
            </a:r>
            <a:r>
              <a:rPr lang="sv-SE" dirty="0" smtClean="0">
                <a:solidFill>
                  <a:srgbClr val="000000"/>
                </a:solidFill>
                <a:latin typeface="Constantia" panose="02030602050306030303" pitchFamily="18" charset="0"/>
              </a:rPr>
              <a:t>kommunens familjeenhet</a:t>
            </a:r>
            <a:r>
              <a:rPr lang="sv-SE" dirty="0">
                <a:solidFill>
                  <a:srgbClr val="000000"/>
                </a:solidFill>
                <a:latin typeface="Constantia" panose="02030602050306030303" pitchFamily="18" charset="0"/>
              </a:rPr>
              <a:t>, överförmyndarförvaltningen</a:t>
            </a:r>
          </a:p>
          <a:p>
            <a:pPr marL="457200" lvl="1" indent="0">
              <a:buNone/>
            </a:pPr>
            <a:endParaRPr lang="sv-SE" dirty="0" smtClean="0">
              <a:latin typeface="Constantia" panose="02030602050306030303" pitchFamily="18" charset="0"/>
            </a:endParaRPr>
          </a:p>
        </p:txBody>
      </p:sp>
    </p:spTree>
    <p:extLst>
      <p:ext uri="{BB962C8B-B14F-4D97-AF65-F5344CB8AC3E}">
        <p14:creationId xmlns:p14="http://schemas.microsoft.com/office/powerpoint/2010/main" val="1240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Universitetets mall">
  <a:themeElements>
    <a:clrScheme name="PresentationAW.po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AW.potx">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lnDef>
  </a:objectDefaults>
  <a:extraClrSchemeLst>
    <a:extraClrScheme>
      <a:clrScheme name="PresentationAW.po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AW.pot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AW.pot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AW.pot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AW.pot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AW.pot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AW.potx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AW.pot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AW.pot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AW.pot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AW.pot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AW.pot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Universitetets mall</Template>
  <TotalTime>2510</TotalTime>
  <Words>3309</Words>
  <Application>Microsoft Office PowerPoint</Application>
  <PresentationFormat>Bildspel på skärmen (4:3)</PresentationFormat>
  <Paragraphs>190</Paragraphs>
  <Slides>15</Slides>
  <Notes>15</Notes>
  <HiddenSlides>0</HiddenSlides>
  <MMClips>0</MMClips>
  <ScaleCrop>false</ScaleCrop>
  <HeadingPairs>
    <vt:vector size="4" baseType="variant">
      <vt:variant>
        <vt:lpstr>Tema</vt:lpstr>
      </vt:variant>
      <vt:variant>
        <vt:i4>1</vt:i4>
      </vt:variant>
      <vt:variant>
        <vt:lpstr>Bildrubriker</vt:lpstr>
      </vt:variant>
      <vt:variant>
        <vt:i4>15</vt:i4>
      </vt:variant>
    </vt:vector>
  </HeadingPairs>
  <TitlesOfParts>
    <vt:vector size="16" baseType="lpstr">
      <vt:lpstr>Universitetets mall</vt:lpstr>
      <vt:lpstr>  Ekonomiska och kognitiva svårigheter: perspektiv från föräldrar och det sociala arbetets praktik  </vt:lpstr>
      <vt:lpstr>Om mig</vt:lpstr>
      <vt:lpstr>PowerPoint-presentation</vt:lpstr>
      <vt:lpstr>Övergripande syften och forskningsfrågor</vt:lpstr>
      <vt:lpstr>Bakgrund och genomförande</vt:lpstr>
      <vt:lpstr>Kognitiva svårigheter och ekonomisk utsatthet </vt:lpstr>
      <vt:lpstr>Ekonomisk utsatthet och funktionsnedsättning i familjen: välfärdsstatliga perspektiv och åtgärder</vt:lpstr>
      <vt:lpstr>Barnens situation</vt:lpstr>
      <vt:lpstr>Data och metod</vt:lpstr>
      <vt:lpstr>Ekonomisk utsatthet och kognitiva svårigheter: specifika problem och dilemman </vt:lpstr>
      <vt:lpstr>Proaktiva stödåtgärder:  förebygger eller skapar problem?</vt:lpstr>
      <vt:lpstr>Familjenätverk på gott och ont</vt:lpstr>
      <vt:lpstr>Kontakter med skolan</vt:lpstr>
      <vt:lpstr>Föräldrar med ekonomiska och kognitiva  svårigheter: lärdomar och utmaningar för forskning och praktik</vt:lpstr>
      <vt:lpstr>Läsa vidare?  Publikationer från studien</vt:lpstr>
    </vt:vector>
  </TitlesOfParts>
  <Company>Engelska parken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Josefin Svensson</dc:creator>
  <cp:lastModifiedBy>Wahlund Daphne (Sk)</cp:lastModifiedBy>
  <cp:revision>260</cp:revision>
  <cp:lastPrinted>2017-02-24T13:13:26Z</cp:lastPrinted>
  <dcterms:created xsi:type="dcterms:W3CDTF">2013-08-22T08:31:25Z</dcterms:created>
  <dcterms:modified xsi:type="dcterms:W3CDTF">2017-10-18T14:29:46Z</dcterms:modified>
</cp:coreProperties>
</file>